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4" r:id="rId2"/>
    <p:sldMasterId id="2147483683" r:id="rId3"/>
    <p:sldMasterId id="2147483693" r:id="rId4"/>
    <p:sldMasterId id="2147483702" r:id="rId5"/>
  </p:sldMasterIdLst>
  <p:notesMasterIdLst>
    <p:notesMasterId r:id="rId18"/>
  </p:notesMasterIdLst>
  <p:handoutMasterIdLst>
    <p:handoutMasterId r:id="rId19"/>
  </p:handoutMasterIdLst>
  <p:sldIdLst>
    <p:sldId id="856" r:id="rId6"/>
    <p:sldId id="878" r:id="rId7"/>
    <p:sldId id="894" r:id="rId8"/>
    <p:sldId id="904" r:id="rId9"/>
    <p:sldId id="905" r:id="rId10"/>
    <p:sldId id="896" r:id="rId11"/>
    <p:sldId id="884" r:id="rId12"/>
    <p:sldId id="891" r:id="rId13"/>
    <p:sldId id="906" r:id="rId14"/>
    <p:sldId id="892" r:id="rId15"/>
    <p:sldId id="907" r:id="rId16"/>
    <p:sldId id="890" r:id="rId17"/>
  </p:sldIdLst>
  <p:sldSz cx="12192000" cy="6858000"/>
  <p:notesSz cx="7023100" cy="9309100"/>
  <p:defaultTextStyle>
    <a:defPPr>
      <a:defRPr lang="en-US"/>
    </a:defPPr>
    <a:lvl1pPr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3840" userDrawn="1">
          <p15:clr>
            <a:srgbClr val="A4A3A4"/>
          </p15:clr>
        </p15:guide>
        <p15:guide id="3" orient="horz" pos="3648" userDrawn="1">
          <p15:clr>
            <a:srgbClr val="A4A3A4"/>
          </p15:clr>
        </p15:guide>
        <p15:guide id="4" pos="5448" userDrawn="1">
          <p15:clr>
            <a:srgbClr val="A4A3A4"/>
          </p15:clr>
        </p15:guide>
        <p15:guide id="5" pos="2232" userDrawn="1">
          <p15:clr>
            <a:srgbClr val="A4A3A4"/>
          </p15:clr>
        </p15:guide>
        <p15:guide id="6" orient="horz" pos="156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AAC23-0822-1ACF-C7C1-96403461136A}" name="Hunt, Ruth (Buck)" initials="HR(" userId="S::Ruth.Hunt@buck.com::1b408315-c610-448c-bf16-e31dae29cdbf" providerId="AD"/>
  <p188:author id="{04A1EEBD-77D8-5ACA-CA42-BB2F7CD46B1B}" name="Bartelssmith, Julie" initials="JBS" userId="Bartelssmith, Juli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sterly, Melissa L F" initials="EMLF" lastIdx="1" clrIdx="0">
    <p:extLst>
      <p:ext uri="{19B8F6BF-5375-455C-9EA6-DF929625EA0E}">
        <p15:presenceInfo xmlns:p15="http://schemas.microsoft.com/office/powerpoint/2012/main" userId="S-1-5-21-129458132-984236699-943750798-175879" providerId="AD"/>
      </p:ext>
    </p:extLst>
  </p:cmAuthor>
  <p:cmAuthor id="2" name="Tobin, Laura" initials="TL" lastIdx="5" clrIdx="1">
    <p:extLst>
      <p:ext uri="{19B8F6BF-5375-455C-9EA6-DF929625EA0E}">
        <p15:presenceInfo xmlns:p15="http://schemas.microsoft.com/office/powerpoint/2012/main" userId="S-1-5-21-129458132-984236699-943750798-416462" providerId="AD"/>
      </p:ext>
    </p:extLst>
  </p:cmAuthor>
  <p:cmAuthor id="3" name="Kemler, Lori A" initials="KLA" lastIdx="3" clrIdx="2">
    <p:extLst>
      <p:ext uri="{19B8F6BF-5375-455C-9EA6-DF929625EA0E}">
        <p15:presenceInfo xmlns:p15="http://schemas.microsoft.com/office/powerpoint/2012/main" userId="S-1-5-21-129458132-984236699-943750798-527203" providerId="AD"/>
      </p:ext>
    </p:extLst>
  </p:cmAuthor>
  <p:cmAuthor id="4" name="Zangari-Parry, Hannah E" initials="ZHE" lastIdx="4" clrIdx="3">
    <p:extLst>
      <p:ext uri="{19B8F6BF-5375-455C-9EA6-DF929625EA0E}">
        <p15:presenceInfo xmlns:p15="http://schemas.microsoft.com/office/powerpoint/2012/main" userId="S-1-5-21-129458132-984236699-943750798-197494" providerId="AD"/>
      </p:ext>
    </p:extLst>
  </p:cmAuthor>
  <p:cmAuthor id="5" name="Nafziger, Wendy J" initials="NWJ" lastIdx="1" clrIdx="4">
    <p:extLst>
      <p:ext uri="{19B8F6BF-5375-455C-9EA6-DF929625EA0E}">
        <p15:presenceInfo xmlns:p15="http://schemas.microsoft.com/office/powerpoint/2012/main" userId="S-1-5-21-129458132-984236699-943750798-54040" providerId="AD"/>
      </p:ext>
    </p:extLst>
  </p:cmAuthor>
  <p:cmAuthor id="6" name="Bartelssmith, Julie" initials="JBS" lastIdx="10" clrIdx="5">
    <p:extLst>
      <p:ext uri="{19B8F6BF-5375-455C-9EA6-DF929625EA0E}">
        <p15:presenceInfo xmlns:p15="http://schemas.microsoft.com/office/powerpoint/2012/main" userId="Bartelssmith, Ju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0C26"/>
    <a:srgbClr val="002243"/>
    <a:srgbClr val="F0F0F0"/>
    <a:srgbClr val="0A2972"/>
    <a:srgbClr val="A6A6A6"/>
    <a:srgbClr val="D34900"/>
    <a:srgbClr val="7F7F7F"/>
    <a:srgbClr val="336A8B"/>
    <a:srgbClr val="D75539"/>
    <a:srgbClr val="D68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0" autoAdjust="0"/>
    <p:restoredTop sz="64169" autoAdjust="0"/>
  </p:normalViewPr>
  <p:slideViewPr>
    <p:cSldViewPr snapToGrid="0">
      <p:cViewPr varScale="1">
        <p:scale>
          <a:sx n="69" d="100"/>
          <a:sy n="69" d="100"/>
        </p:scale>
        <p:origin x="1896" y="54"/>
      </p:cViewPr>
      <p:guideLst>
        <p:guide orient="horz" pos="2400"/>
        <p:guide pos="3840"/>
        <p:guide orient="horz" pos="3648"/>
        <p:guide pos="5448"/>
        <p:guide pos="2232"/>
        <p:guide orient="horz" pos="15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8" d="100"/>
        <a:sy n="118" d="100"/>
      </p:scale>
      <p:origin x="0" y="-3090"/>
    </p:cViewPr>
  </p:sorterViewPr>
  <p:notesViewPr>
    <p:cSldViewPr snapToGrid="0">
      <p:cViewPr varScale="1">
        <p:scale>
          <a:sx n="82" d="100"/>
          <a:sy n="82" d="100"/>
        </p:scale>
        <p:origin x="3834" y="108"/>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13E8C5-4B3F-404A-9641-757C79D2C0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9AC4189-60CD-6F47-BC82-F2F7A2018919}">
      <dgm:prSet phldrT="[Text]" custT="1"/>
      <dgm:spPr>
        <a:solidFill>
          <a:srgbClr val="0A2972"/>
        </a:solidFill>
      </dgm:spPr>
      <dgm:t>
        <a:bodyPr/>
        <a:lstStyle/>
        <a:p>
          <a:r>
            <a:rPr lang="en-US" sz="2400" b="1" dirty="0"/>
            <a:t>Educational Leave</a:t>
          </a:r>
        </a:p>
      </dgm:t>
    </dgm:pt>
    <dgm:pt modelId="{428574CB-F6CB-184C-AE32-FF7F29142362}" type="parTrans" cxnId="{C78B75BF-DB49-A242-8FC1-85F7CA611A64}">
      <dgm:prSet/>
      <dgm:spPr/>
      <dgm:t>
        <a:bodyPr/>
        <a:lstStyle/>
        <a:p>
          <a:endParaRPr lang="en-US"/>
        </a:p>
      </dgm:t>
    </dgm:pt>
    <dgm:pt modelId="{BE277561-76B9-E646-819F-25478BFFA4D9}" type="sibTrans" cxnId="{C78B75BF-DB49-A242-8FC1-85F7CA611A64}">
      <dgm:prSet/>
      <dgm:spPr/>
      <dgm:t>
        <a:bodyPr/>
        <a:lstStyle/>
        <a:p>
          <a:endParaRPr lang="en-US"/>
        </a:p>
      </dgm:t>
    </dgm:pt>
    <dgm:pt modelId="{73A15DF8-A671-FC4F-8097-06CFF75DFFEE}">
      <dgm:prSet phldrT="[Text]" custT="1"/>
      <dgm:spPr>
        <a:solidFill>
          <a:schemeClr val="accent2">
            <a:lumMod val="20000"/>
            <a:lumOff val="80000"/>
          </a:schemeClr>
        </a:solidFill>
        <a:ln>
          <a:solidFill>
            <a:srgbClr val="CDD4DA">
              <a:alpha val="49804"/>
            </a:srgbClr>
          </a:solidFill>
        </a:ln>
      </dgm:spPr>
      <dgm:t>
        <a:bodyPr/>
        <a:lstStyle/>
        <a:p>
          <a:pPr marL="404813" indent="-176213"/>
          <a:r>
            <a:rPr lang="en-US" sz="2400" dirty="0">
              <a:effectLst/>
              <a:latin typeface="+mn-lt"/>
              <a:ea typeface="Calibri" panose="020F0502020204030204" pitchFamily="34" charset="0"/>
              <a:cs typeface="Times New Roman" panose="02020603050405020304" pitchFamily="18" charset="0"/>
            </a:rPr>
            <a:t>Accredited program</a:t>
          </a:r>
          <a:endParaRPr lang="en-US" sz="2400" b="1" dirty="0">
            <a:latin typeface="+mn-lt"/>
          </a:endParaRPr>
        </a:p>
      </dgm:t>
    </dgm:pt>
    <dgm:pt modelId="{84468CF7-6F6D-A845-B167-352D14622D95}" type="parTrans" cxnId="{AE19615D-DC1B-674D-80E9-112C09D107B8}">
      <dgm:prSet/>
      <dgm:spPr/>
      <dgm:t>
        <a:bodyPr/>
        <a:lstStyle/>
        <a:p>
          <a:endParaRPr lang="en-US"/>
        </a:p>
      </dgm:t>
    </dgm:pt>
    <dgm:pt modelId="{C36872FD-5612-4348-8EA4-1AE796250265}" type="sibTrans" cxnId="{AE19615D-DC1B-674D-80E9-112C09D107B8}">
      <dgm:prSet/>
      <dgm:spPr/>
      <dgm:t>
        <a:bodyPr/>
        <a:lstStyle/>
        <a:p>
          <a:endParaRPr lang="en-US"/>
        </a:p>
      </dgm:t>
    </dgm:pt>
    <dgm:pt modelId="{AF0F9C91-5ACF-C847-A91B-C6884F160760}">
      <dgm:prSet phldrT="[Text]" custT="1"/>
      <dgm:spPr>
        <a:solidFill>
          <a:srgbClr val="8B0C26"/>
        </a:solidFill>
      </dgm:spPr>
      <dgm:t>
        <a:bodyPr/>
        <a:lstStyle/>
        <a:p>
          <a:r>
            <a:rPr lang="en-US" sz="2400" b="1" dirty="0"/>
            <a:t>Military Leave</a:t>
          </a:r>
          <a:endParaRPr lang="en-US" sz="2400" dirty="0"/>
        </a:p>
      </dgm:t>
    </dgm:pt>
    <dgm:pt modelId="{391460B0-0A6F-AA45-A638-2027F576F639}" type="parTrans" cxnId="{535C3141-0B14-9842-83F3-5ED843672E16}">
      <dgm:prSet/>
      <dgm:spPr/>
      <dgm:t>
        <a:bodyPr/>
        <a:lstStyle/>
        <a:p>
          <a:endParaRPr lang="en-US"/>
        </a:p>
      </dgm:t>
    </dgm:pt>
    <dgm:pt modelId="{3FCEE178-FA00-F241-AC0F-181D60EAA79D}" type="sibTrans" cxnId="{535C3141-0B14-9842-83F3-5ED843672E16}">
      <dgm:prSet/>
      <dgm:spPr/>
      <dgm:t>
        <a:bodyPr/>
        <a:lstStyle/>
        <a:p>
          <a:endParaRPr lang="en-US"/>
        </a:p>
      </dgm:t>
    </dgm:pt>
    <dgm:pt modelId="{F834805C-464F-BF40-B59D-98645E1BE3AE}">
      <dgm:prSet phldrT="[Text]" custT="1"/>
      <dgm:spPr>
        <a:solidFill>
          <a:schemeClr val="accent5">
            <a:lumMod val="20000"/>
            <a:lumOff val="80000"/>
            <a:alpha val="90000"/>
          </a:schemeClr>
        </a:solidFill>
      </dgm:spPr>
      <dgm:t>
        <a:bodyPr/>
        <a:lstStyle/>
        <a:p>
          <a:pPr marL="404813" indent="-176213"/>
          <a:r>
            <a:rPr lang="en-US" sz="2400" b="0" dirty="0">
              <a:effectLst/>
              <a:latin typeface="+mn-lt"/>
              <a:ea typeface="Calibri" panose="020F0502020204030204" pitchFamily="34" charset="0"/>
              <a:cs typeface="Times New Roman" panose="02020603050405020304" pitchFamily="18" charset="0"/>
            </a:rPr>
            <a:t>Unpaid</a:t>
          </a:r>
          <a:endParaRPr lang="en-US" sz="2400" b="0" dirty="0">
            <a:latin typeface="+mn-lt"/>
          </a:endParaRPr>
        </a:p>
      </dgm:t>
    </dgm:pt>
    <dgm:pt modelId="{E1510B42-2682-D44D-A651-7CC0C8BE34B1}" type="parTrans" cxnId="{F86717C1-0371-874F-89EA-5940C38A049E}">
      <dgm:prSet/>
      <dgm:spPr/>
      <dgm:t>
        <a:bodyPr/>
        <a:lstStyle/>
        <a:p>
          <a:endParaRPr lang="en-US"/>
        </a:p>
      </dgm:t>
    </dgm:pt>
    <dgm:pt modelId="{99658385-5F3E-C240-A5BB-E7DC24115AA9}" type="sibTrans" cxnId="{F86717C1-0371-874F-89EA-5940C38A049E}">
      <dgm:prSet/>
      <dgm:spPr/>
      <dgm:t>
        <a:bodyPr/>
        <a:lstStyle/>
        <a:p>
          <a:endParaRPr lang="en-US"/>
        </a:p>
      </dgm:t>
    </dgm:pt>
    <dgm:pt modelId="{74BBB94F-2B34-6D4C-8756-9009D23DA234}">
      <dgm:prSet phldrT="[Text]" custT="1"/>
      <dgm:spPr>
        <a:solidFill>
          <a:schemeClr val="accent2">
            <a:lumMod val="20000"/>
            <a:lumOff val="80000"/>
          </a:schemeClr>
        </a:solidFill>
        <a:ln>
          <a:solidFill>
            <a:srgbClr val="CDD4DA">
              <a:alpha val="49804"/>
            </a:srgbClr>
          </a:solidFill>
        </a:ln>
      </dgm:spPr>
      <dgm:t>
        <a:bodyPr/>
        <a:lstStyle/>
        <a:p>
          <a:pPr marL="404813" indent="-176213"/>
          <a:r>
            <a:rPr lang="en-US" sz="2400" b="0" dirty="0">
              <a:latin typeface="+mn-lt"/>
            </a:rPr>
            <a:t>Unpaid</a:t>
          </a:r>
        </a:p>
      </dgm:t>
    </dgm:pt>
    <dgm:pt modelId="{2545D82C-1745-C34D-AC10-D9450E093E08}" type="parTrans" cxnId="{5BCEA06E-09F6-C64F-BF91-3FBF1F75BA47}">
      <dgm:prSet/>
      <dgm:spPr/>
    </dgm:pt>
    <dgm:pt modelId="{48BE60A5-82F9-F643-971F-A55A90E50F6F}" type="sibTrans" cxnId="{5BCEA06E-09F6-C64F-BF91-3FBF1F75BA47}">
      <dgm:prSet/>
      <dgm:spPr/>
    </dgm:pt>
    <dgm:pt modelId="{089DD99A-BBA4-A94A-9D44-BE8C162A0719}">
      <dgm:prSet phldrT="[Text]" custT="1"/>
      <dgm:spPr>
        <a:solidFill>
          <a:schemeClr val="accent5">
            <a:lumMod val="20000"/>
            <a:lumOff val="80000"/>
            <a:alpha val="90000"/>
          </a:schemeClr>
        </a:solidFill>
      </dgm:spPr>
      <dgm:t>
        <a:bodyPr/>
        <a:lstStyle/>
        <a:p>
          <a:pPr marL="404813" indent="-176213"/>
          <a:r>
            <a:rPr lang="en-US" sz="2400" b="0" dirty="0">
              <a:latin typeface="+mn-lt"/>
            </a:rPr>
            <a:t>Certain protections</a:t>
          </a:r>
        </a:p>
      </dgm:t>
    </dgm:pt>
    <dgm:pt modelId="{DEB9A6DD-13C1-B54E-B93D-BB3480ECBF30}" type="parTrans" cxnId="{648AF277-2ABB-C24A-BEA3-5EF11E9674DF}">
      <dgm:prSet/>
      <dgm:spPr/>
    </dgm:pt>
    <dgm:pt modelId="{962967E2-6838-F745-A15B-61AEDDE67821}" type="sibTrans" cxnId="{648AF277-2ABB-C24A-BEA3-5EF11E9674DF}">
      <dgm:prSet/>
      <dgm:spPr/>
    </dgm:pt>
    <dgm:pt modelId="{69F84533-FEDA-4D4A-95F8-4AE8E20F6139}" type="pres">
      <dgm:prSet presAssocID="{4A13E8C5-4B3F-404A-9641-757C79D2C007}" presName="Name0" presStyleCnt="0">
        <dgm:presLayoutVars>
          <dgm:dir/>
          <dgm:animLvl val="lvl"/>
          <dgm:resizeHandles val="exact"/>
        </dgm:presLayoutVars>
      </dgm:prSet>
      <dgm:spPr/>
    </dgm:pt>
    <dgm:pt modelId="{683943CC-E387-E243-AA83-104DFE2DF1DC}" type="pres">
      <dgm:prSet presAssocID="{E9AC4189-60CD-6F47-BC82-F2F7A2018919}" presName="linNode" presStyleCnt="0"/>
      <dgm:spPr/>
    </dgm:pt>
    <dgm:pt modelId="{B8AFAFA5-865F-5440-ACF1-D90AD32BA308}" type="pres">
      <dgm:prSet presAssocID="{E9AC4189-60CD-6F47-BC82-F2F7A2018919}" presName="parentText" presStyleLbl="node1" presStyleIdx="0" presStyleCnt="2">
        <dgm:presLayoutVars>
          <dgm:chMax val="1"/>
          <dgm:bulletEnabled val="1"/>
        </dgm:presLayoutVars>
      </dgm:prSet>
      <dgm:spPr/>
    </dgm:pt>
    <dgm:pt modelId="{39A8C1D0-748A-684D-9D29-3699785034D0}" type="pres">
      <dgm:prSet presAssocID="{E9AC4189-60CD-6F47-BC82-F2F7A2018919}" presName="descendantText" presStyleLbl="alignAccFollowNode1" presStyleIdx="0" presStyleCnt="2">
        <dgm:presLayoutVars>
          <dgm:bulletEnabled val="1"/>
        </dgm:presLayoutVars>
      </dgm:prSet>
      <dgm:spPr/>
    </dgm:pt>
    <dgm:pt modelId="{30337AB9-8432-2945-85F9-666D661E640B}" type="pres">
      <dgm:prSet presAssocID="{BE277561-76B9-E646-819F-25478BFFA4D9}" presName="sp" presStyleCnt="0"/>
      <dgm:spPr/>
    </dgm:pt>
    <dgm:pt modelId="{17F81F73-B79C-E041-A25F-4BD41EE5FBC0}" type="pres">
      <dgm:prSet presAssocID="{AF0F9C91-5ACF-C847-A91B-C6884F160760}" presName="linNode" presStyleCnt="0"/>
      <dgm:spPr/>
    </dgm:pt>
    <dgm:pt modelId="{956FA688-A572-4844-B9FD-5012B7A157B1}" type="pres">
      <dgm:prSet presAssocID="{AF0F9C91-5ACF-C847-A91B-C6884F160760}" presName="parentText" presStyleLbl="node1" presStyleIdx="1" presStyleCnt="2">
        <dgm:presLayoutVars>
          <dgm:chMax val="1"/>
          <dgm:bulletEnabled val="1"/>
        </dgm:presLayoutVars>
      </dgm:prSet>
      <dgm:spPr/>
    </dgm:pt>
    <dgm:pt modelId="{F05F191D-D11B-134E-906F-E1F414D23805}" type="pres">
      <dgm:prSet presAssocID="{AF0F9C91-5ACF-C847-A91B-C6884F160760}" presName="descendantText" presStyleLbl="alignAccFollowNode1" presStyleIdx="1" presStyleCnt="2" custScaleY="71057" custLinFactNeighborX="0" custLinFactNeighborY="0">
        <dgm:presLayoutVars>
          <dgm:bulletEnabled val="1"/>
        </dgm:presLayoutVars>
      </dgm:prSet>
      <dgm:spPr/>
    </dgm:pt>
  </dgm:ptLst>
  <dgm:cxnLst>
    <dgm:cxn modelId="{8FBABB09-AF30-2A47-BDFC-E35D58094FF7}" type="presOf" srcId="{73A15DF8-A671-FC4F-8097-06CFF75DFFEE}" destId="{39A8C1D0-748A-684D-9D29-3699785034D0}" srcOrd="0" destOrd="0" presId="urn:microsoft.com/office/officeart/2005/8/layout/vList5"/>
    <dgm:cxn modelId="{ED12EE3A-F7E6-D444-A2EB-129A5AA9D646}" type="presOf" srcId="{E9AC4189-60CD-6F47-BC82-F2F7A2018919}" destId="{B8AFAFA5-865F-5440-ACF1-D90AD32BA308}" srcOrd="0" destOrd="0" presId="urn:microsoft.com/office/officeart/2005/8/layout/vList5"/>
    <dgm:cxn modelId="{AE19615D-DC1B-674D-80E9-112C09D107B8}" srcId="{E9AC4189-60CD-6F47-BC82-F2F7A2018919}" destId="{73A15DF8-A671-FC4F-8097-06CFF75DFFEE}" srcOrd="0" destOrd="0" parTransId="{84468CF7-6F6D-A845-B167-352D14622D95}" sibTransId="{C36872FD-5612-4348-8EA4-1AE796250265}"/>
    <dgm:cxn modelId="{535C3141-0B14-9842-83F3-5ED843672E16}" srcId="{4A13E8C5-4B3F-404A-9641-757C79D2C007}" destId="{AF0F9C91-5ACF-C847-A91B-C6884F160760}" srcOrd="1" destOrd="0" parTransId="{391460B0-0A6F-AA45-A638-2027F576F639}" sibTransId="{3FCEE178-FA00-F241-AC0F-181D60EAA79D}"/>
    <dgm:cxn modelId="{5BCEA06E-09F6-C64F-BF91-3FBF1F75BA47}" srcId="{E9AC4189-60CD-6F47-BC82-F2F7A2018919}" destId="{74BBB94F-2B34-6D4C-8756-9009D23DA234}" srcOrd="1" destOrd="0" parTransId="{2545D82C-1745-C34D-AC10-D9450E093E08}" sibTransId="{48BE60A5-82F9-F643-971F-A55A90E50F6F}"/>
    <dgm:cxn modelId="{648AF277-2ABB-C24A-BEA3-5EF11E9674DF}" srcId="{AF0F9C91-5ACF-C847-A91B-C6884F160760}" destId="{089DD99A-BBA4-A94A-9D44-BE8C162A0719}" srcOrd="1" destOrd="0" parTransId="{DEB9A6DD-13C1-B54E-B93D-BB3480ECBF30}" sibTransId="{962967E2-6838-F745-A15B-61AEDDE67821}"/>
    <dgm:cxn modelId="{B64D145A-1CE7-2F4D-BFAB-F55F7AE95A36}" type="presOf" srcId="{089DD99A-BBA4-A94A-9D44-BE8C162A0719}" destId="{F05F191D-D11B-134E-906F-E1F414D23805}" srcOrd="0" destOrd="1" presId="urn:microsoft.com/office/officeart/2005/8/layout/vList5"/>
    <dgm:cxn modelId="{C78B75BF-DB49-A242-8FC1-85F7CA611A64}" srcId="{4A13E8C5-4B3F-404A-9641-757C79D2C007}" destId="{E9AC4189-60CD-6F47-BC82-F2F7A2018919}" srcOrd="0" destOrd="0" parTransId="{428574CB-F6CB-184C-AE32-FF7F29142362}" sibTransId="{BE277561-76B9-E646-819F-25478BFFA4D9}"/>
    <dgm:cxn modelId="{F86717C1-0371-874F-89EA-5940C38A049E}" srcId="{AF0F9C91-5ACF-C847-A91B-C6884F160760}" destId="{F834805C-464F-BF40-B59D-98645E1BE3AE}" srcOrd="0" destOrd="0" parTransId="{E1510B42-2682-D44D-A651-7CC0C8BE34B1}" sibTransId="{99658385-5F3E-C240-A5BB-E7DC24115AA9}"/>
    <dgm:cxn modelId="{FC00ADD4-FFC4-C24D-A31D-E7E0784B0232}" type="presOf" srcId="{74BBB94F-2B34-6D4C-8756-9009D23DA234}" destId="{39A8C1D0-748A-684D-9D29-3699785034D0}" srcOrd="0" destOrd="1" presId="urn:microsoft.com/office/officeart/2005/8/layout/vList5"/>
    <dgm:cxn modelId="{E20A6BE1-443F-CB48-A063-6A32446DE144}" type="presOf" srcId="{AF0F9C91-5ACF-C847-A91B-C6884F160760}" destId="{956FA688-A572-4844-B9FD-5012B7A157B1}" srcOrd="0" destOrd="0" presId="urn:microsoft.com/office/officeart/2005/8/layout/vList5"/>
    <dgm:cxn modelId="{B670B5E5-0A9B-E64B-B3F5-B7A9D2261276}" type="presOf" srcId="{F834805C-464F-BF40-B59D-98645E1BE3AE}" destId="{F05F191D-D11B-134E-906F-E1F414D23805}" srcOrd="0" destOrd="0" presId="urn:microsoft.com/office/officeart/2005/8/layout/vList5"/>
    <dgm:cxn modelId="{5EFD0FED-6280-3B42-AD17-68AFA5182394}" type="presOf" srcId="{4A13E8C5-4B3F-404A-9641-757C79D2C007}" destId="{69F84533-FEDA-4D4A-95F8-4AE8E20F6139}" srcOrd="0" destOrd="0" presId="urn:microsoft.com/office/officeart/2005/8/layout/vList5"/>
    <dgm:cxn modelId="{EA51F6AC-30E2-774B-A4FC-B5575215F23C}" type="presParOf" srcId="{69F84533-FEDA-4D4A-95F8-4AE8E20F6139}" destId="{683943CC-E387-E243-AA83-104DFE2DF1DC}" srcOrd="0" destOrd="0" presId="urn:microsoft.com/office/officeart/2005/8/layout/vList5"/>
    <dgm:cxn modelId="{3B631075-7DF3-4E4E-A111-147633822F59}" type="presParOf" srcId="{683943CC-E387-E243-AA83-104DFE2DF1DC}" destId="{B8AFAFA5-865F-5440-ACF1-D90AD32BA308}" srcOrd="0" destOrd="0" presId="urn:microsoft.com/office/officeart/2005/8/layout/vList5"/>
    <dgm:cxn modelId="{7A4F415A-7E27-1349-955E-77855C0141CF}" type="presParOf" srcId="{683943CC-E387-E243-AA83-104DFE2DF1DC}" destId="{39A8C1D0-748A-684D-9D29-3699785034D0}" srcOrd="1" destOrd="0" presId="urn:microsoft.com/office/officeart/2005/8/layout/vList5"/>
    <dgm:cxn modelId="{F8C22E82-5341-4D42-9E42-2FF750D08B01}" type="presParOf" srcId="{69F84533-FEDA-4D4A-95F8-4AE8E20F6139}" destId="{30337AB9-8432-2945-85F9-666D661E640B}" srcOrd="1" destOrd="0" presId="urn:microsoft.com/office/officeart/2005/8/layout/vList5"/>
    <dgm:cxn modelId="{22C59172-7DF2-774E-89B2-5BA6E5305081}" type="presParOf" srcId="{69F84533-FEDA-4D4A-95F8-4AE8E20F6139}" destId="{17F81F73-B79C-E041-A25F-4BD41EE5FBC0}" srcOrd="2" destOrd="0" presId="urn:microsoft.com/office/officeart/2005/8/layout/vList5"/>
    <dgm:cxn modelId="{FDF91DBA-59FE-6049-8AB0-BC6E6611C3C2}" type="presParOf" srcId="{17F81F73-B79C-E041-A25F-4BD41EE5FBC0}" destId="{956FA688-A572-4844-B9FD-5012B7A157B1}" srcOrd="0" destOrd="0" presId="urn:microsoft.com/office/officeart/2005/8/layout/vList5"/>
    <dgm:cxn modelId="{F7337CFF-867F-884B-B69F-E0DDDBC3E6BD}" type="presParOf" srcId="{17F81F73-B79C-E041-A25F-4BD41EE5FBC0}" destId="{F05F191D-D11B-134E-906F-E1F414D238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C1D0-748A-684D-9D29-3699785034D0}">
      <dsp:nvSpPr>
        <dsp:cNvPr id="0" name=""/>
        <dsp:cNvSpPr/>
      </dsp:nvSpPr>
      <dsp:spPr>
        <a:xfrm rot="5400000">
          <a:off x="6609173" y="-2490822"/>
          <a:ext cx="1589216" cy="6968265"/>
        </a:xfrm>
        <a:prstGeom prst="round2SameRect">
          <a:avLst/>
        </a:prstGeom>
        <a:solidFill>
          <a:schemeClr val="accent2">
            <a:lumMod val="20000"/>
            <a:lumOff val="80000"/>
          </a:schemeClr>
        </a:solidFill>
        <a:ln w="12700" cap="flat" cmpd="sng" algn="ctr">
          <a:solidFill>
            <a:srgbClr val="CDD4DA">
              <a:alpha val="49804"/>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404813" lvl="1" indent="-176213" algn="l" defTabSz="1066800">
            <a:lnSpc>
              <a:spcPct val="90000"/>
            </a:lnSpc>
            <a:spcBef>
              <a:spcPct val="0"/>
            </a:spcBef>
            <a:spcAft>
              <a:spcPct val="15000"/>
            </a:spcAft>
            <a:buChar char="•"/>
          </a:pPr>
          <a:r>
            <a:rPr lang="en-US" sz="2400" kern="1200" dirty="0">
              <a:effectLst/>
              <a:latin typeface="+mn-lt"/>
              <a:ea typeface="Calibri" panose="020F0502020204030204" pitchFamily="34" charset="0"/>
              <a:cs typeface="Times New Roman" panose="02020603050405020304" pitchFamily="18" charset="0"/>
            </a:rPr>
            <a:t>Accredited program</a:t>
          </a:r>
          <a:endParaRPr lang="en-US" sz="2400" b="1" kern="1200" dirty="0">
            <a:latin typeface="+mn-lt"/>
          </a:endParaRPr>
        </a:p>
        <a:p>
          <a:pPr marL="404813" lvl="1" indent="-176213" algn="l" defTabSz="1066800">
            <a:lnSpc>
              <a:spcPct val="90000"/>
            </a:lnSpc>
            <a:spcBef>
              <a:spcPct val="0"/>
            </a:spcBef>
            <a:spcAft>
              <a:spcPct val="15000"/>
            </a:spcAft>
            <a:buChar char="•"/>
          </a:pPr>
          <a:r>
            <a:rPr lang="en-US" sz="2400" b="0" kern="1200" dirty="0">
              <a:latin typeface="+mn-lt"/>
            </a:rPr>
            <a:t>Unpaid</a:t>
          </a:r>
        </a:p>
      </dsp:txBody>
      <dsp:txXfrm rot="-5400000">
        <a:off x="3919649" y="276281"/>
        <a:ext cx="6890686" cy="1434058"/>
      </dsp:txXfrm>
    </dsp:sp>
    <dsp:sp modelId="{B8AFAFA5-865F-5440-ACF1-D90AD32BA308}">
      <dsp:nvSpPr>
        <dsp:cNvPr id="0" name=""/>
        <dsp:cNvSpPr/>
      </dsp:nvSpPr>
      <dsp:spPr>
        <a:xfrm>
          <a:off x="0" y="49"/>
          <a:ext cx="3919649" cy="1986520"/>
        </a:xfrm>
        <a:prstGeom prst="roundRect">
          <a:avLst/>
        </a:prstGeom>
        <a:solidFill>
          <a:srgbClr val="0A29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Educational Leave</a:t>
          </a:r>
        </a:p>
      </dsp:txBody>
      <dsp:txXfrm>
        <a:off x="96974" y="97023"/>
        <a:ext cx="3725701" cy="1792572"/>
      </dsp:txXfrm>
    </dsp:sp>
    <dsp:sp modelId="{F05F191D-D11B-134E-906F-E1F414D23805}">
      <dsp:nvSpPr>
        <dsp:cNvPr id="0" name=""/>
        <dsp:cNvSpPr/>
      </dsp:nvSpPr>
      <dsp:spPr>
        <a:xfrm rot="5400000">
          <a:off x="6839157" y="-404975"/>
          <a:ext cx="1129249" cy="6968265"/>
        </a:xfrm>
        <a:prstGeom prst="round2SameRect">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404813" lvl="1" indent="-176213" algn="l" defTabSz="1066800">
            <a:lnSpc>
              <a:spcPct val="90000"/>
            </a:lnSpc>
            <a:spcBef>
              <a:spcPct val="0"/>
            </a:spcBef>
            <a:spcAft>
              <a:spcPct val="15000"/>
            </a:spcAft>
            <a:buChar char="•"/>
          </a:pPr>
          <a:r>
            <a:rPr lang="en-US" sz="2400" b="0" kern="1200" dirty="0">
              <a:effectLst/>
              <a:latin typeface="+mn-lt"/>
              <a:ea typeface="Calibri" panose="020F0502020204030204" pitchFamily="34" charset="0"/>
              <a:cs typeface="Times New Roman" panose="02020603050405020304" pitchFamily="18" charset="0"/>
            </a:rPr>
            <a:t>Unpaid</a:t>
          </a:r>
          <a:endParaRPr lang="en-US" sz="2400" b="0" kern="1200" dirty="0">
            <a:latin typeface="+mn-lt"/>
          </a:endParaRPr>
        </a:p>
        <a:p>
          <a:pPr marL="404813" lvl="1" indent="-176213" algn="l" defTabSz="1066800">
            <a:lnSpc>
              <a:spcPct val="90000"/>
            </a:lnSpc>
            <a:spcBef>
              <a:spcPct val="0"/>
            </a:spcBef>
            <a:spcAft>
              <a:spcPct val="15000"/>
            </a:spcAft>
            <a:buChar char="•"/>
          </a:pPr>
          <a:r>
            <a:rPr lang="en-US" sz="2400" b="0" kern="1200" dirty="0">
              <a:latin typeface="+mn-lt"/>
            </a:rPr>
            <a:t>Certain protections</a:t>
          </a:r>
        </a:p>
      </dsp:txBody>
      <dsp:txXfrm rot="-5400000">
        <a:off x="3919650" y="2569657"/>
        <a:ext cx="6913140" cy="1018999"/>
      </dsp:txXfrm>
    </dsp:sp>
    <dsp:sp modelId="{956FA688-A572-4844-B9FD-5012B7A157B1}">
      <dsp:nvSpPr>
        <dsp:cNvPr id="0" name=""/>
        <dsp:cNvSpPr/>
      </dsp:nvSpPr>
      <dsp:spPr>
        <a:xfrm>
          <a:off x="0" y="2085896"/>
          <a:ext cx="3919649" cy="1986520"/>
        </a:xfrm>
        <a:prstGeom prst="roundRect">
          <a:avLst/>
        </a:prstGeom>
        <a:solidFill>
          <a:srgbClr val="8B0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Military Leave</a:t>
          </a:r>
          <a:endParaRPr lang="en-US" sz="2400" kern="1200" dirty="0"/>
        </a:p>
      </dsp:txBody>
      <dsp:txXfrm>
        <a:off x="96974" y="2182870"/>
        <a:ext cx="3725701" cy="17925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D0B7EB-840B-794B-BCFF-F1E6367F115C}"/>
              </a:ext>
            </a:extLst>
          </p:cNvPr>
          <p:cNvSpPr>
            <a:spLocks noGrp="1" noChangeArrowheads="1"/>
          </p:cNvSpPr>
          <p:nvPr>
            <p:ph type="hdr" sz="quarter"/>
          </p:nvPr>
        </p:nvSpPr>
        <p:spPr bwMode="auto">
          <a:xfrm>
            <a:off x="0" y="1581"/>
            <a:ext cx="3042869" cy="4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t" anchorCtr="0" compatLnSpc="1">
            <a:prstTxWarp prst="textNoShape">
              <a:avLst/>
            </a:prstTxWarp>
          </a:bodyPr>
          <a:lstStyle>
            <a:lvl1pPr defTabSz="938449" eaLnBrk="0" hangingPunct="0">
              <a:defRPr sz="1000" i="1" smtClean="0">
                <a:solidFill>
                  <a:schemeClr val="tx1"/>
                </a:solidFill>
              </a:defRPr>
            </a:lvl1pPr>
          </a:lstStyle>
          <a:p>
            <a:pPr>
              <a:defRPr/>
            </a:pPr>
            <a:endParaRPr lang="en-US" altLang="en-US"/>
          </a:p>
        </p:txBody>
      </p:sp>
      <p:sp>
        <p:nvSpPr>
          <p:cNvPr id="4099" name="Rectangle 3">
            <a:extLst>
              <a:ext uri="{FF2B5EF4-FFF2-40B4-BE49-F238E27FC236}">
                <a16:creationId xmlns:a16="http://schemas.microsoft.com/office/drawing/2014/main" id="{2F42ACE2-E45A-B349-A943-369A99855312}"/>
              </a:ext>
            </a:extLst>
          </p:cNvPr>
          <p:cNvSpPr>
            <a:spLocks noGrp="1" noChangeArrowheads="1"/>
          </p:cNvSpPr>
          <p:nvPr>
            <p:ph type="dt" sz="quarter" idx="1"/>
          </p:nvPr>
        </p:nvSpPr>
        <p:spPr bwMode="auto">
          <a:xfrm>
            <a:off x="3980231" y="1581"/>
            <a:ext cx="3042869" cy="4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t" anchorCtr="0" compatLnSpc="1">
            <a:prstTxWarp prst="textNoShape">
              <a:avLst/>
            </a:prstTxWarp>
          </a:bodyPr>
          <a:lstStyle>
            <a:lvl1pPr algn="r" defTabSz="938449" eaLnBrk="0" hangingPunct="0">
              <a:defRPr sz="1000" i="1" smtClean="0">
                <a:solidFill>
                  <a:schemeClr val="tx1"/>
                </a:solidFill>
              </a:defRPr>
            </a:lvl1pPr>
          </a:lstStyle>
          <a:p>
            <a:pPr>
              <a:defRPr/>
            </a:pPr>
            <a:endParaRPr lang="en-US" altLang="en-US"/>
          </a:p>
        </p:txBody>
      </p:sp>
      <p:sp>
        <p:nvSpPr>
          <p:cNvPr id="4100" name="Rectangle 4">
            <a:extLst>
              <a:ext uri="{FF2B5EF4-FFF2-40B4-BE49-F238E27FC236}">
                <a16:creationId xmlns:a16="http://schemas.microsoft.com/office/drawing/2014/main" id="{571754D2-917C-1446-B17B-265137B7FA53}"/>
              </a:ext>
            </a:extLst>
          </p:cNvPr>
          <p:cNvSpPr>
            <a:spLocks noGrp="1" noChangeArrowheads="1"/>
          </p:cNvSpPr>
          <p:nvPr>
            <p:ph type="ftr" sz="quarter" idx="2"/>
          </p:nvPr>
        </p:nvSpPr>
        <p:spPr bwMode="auto">
          <a:xfrm>
            <a:off x="0" y="8844751"/>
            <a:ext cx="3042869" cy="4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b" anchorCtr="0" compatLnSpc="1">
            <a:prstTxWarp prst="textNoShape">
              <a:avLst/>
            </a:prstTxWarp>
          </a:bodyPr>
          <a:lstStyle>
            <a:lvl1pPr defTabSz="938449" eaLnBrk="0" hangingPunct="0">
              <a:defRPr sz="1000" i="1" smtClean="0">
                <a:solidFill>
                  <a:schemeClr val="tx1"/>
                </a:solidFill>
              </a:defRPr>
            </a:lvl1pPr>
          </a:lstStyle>
          <a:p>
            <a:pPr>
              <a:defRPr/>
            </a:pPr>
            <a:endParaRPr lang="en-US" altLang="en-US"/>
          </a:p>
        </p:txBody>
      </p:sp>
      <p:sp>
        <p:nvSpPr>
          <p:cNvPr id="4101" name="Rectangle 5">
            <a:extLst>
              <a:ext uri="{FF2B5EF4-FFF2-40B4-BE49-F238E27FC236}">
                <a16:creationId xmlns:a16="http://schemas.microsoft.com/office/drawing/2014/main" id="{B4B935EA-1CD8-8C49-A664-1FCA43D9D26F}"/>
              </a:ext>
            </a:extLst>
          </p:cNvPr>
          <p:cNvSpPr>
            <a:spLocks noGrp="1" noChangeArrowheads="1"/>
          </p:cNvSpPr>
          <p:nvPr>
            <p:ph type="sldNum" sz="quarter" idx="3"/>
          </p:nvPr>
        </p:nvSpPr>
        <p:spPr bwMode="auto">
          <a:xfrm>
            <a:off x="3980231" y="8844751"/>
            <a:ext cx="3042869" cy="4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b" anchorCtr="0" compatLnSpc="1">
            <a:prstTxWarp prst="textNoShape">
              <a:avLst/>
            </a:prstTxWarp>
          </a:bodyPr>
          <a:lstStyle>
            <a:lvl1pPr algn="r" defTabSz="938449" eaLnBrk="0" hangingPunct="0">
              <a:defRPr sz="1000" i="1" smtClean="0">
                <a:solidFill>
                  <a:schemeClr val="tx1"/>
                </a:solidFill>
              </a:defRPr>
            </a:lvl1pPr>
          </a:lstStyle>
          <a:p>
            <a:pPr>
              <a:defRPr/>
            </a:pPr>
            <a:fld id="{81B3EE1C-3998-5A4F-B167-D6C18067212C}" type="slidenum">
              <a:rPr lang="en-US" altLang="en-US"/>
              <a:pPr>
                <a:defRPr/>
              </a:pPr>
              <a:t>‹#›</a:t>
            </a:fld>
            <a:endParaRPr lang="en-US" altLang="en-US"/>
          </a:p>
        </p:txBody>
      </p:sp>
      <p:sp>
        <p:nvSpPr>
          <p:cNvPr id="4102" name="Rectangle 6">
            <a:extLst>
              <a:ext uri="{FF2B5EF4-FFF2-40B4-BE49-F238E27FC236}">
                <a16:creationId xmlns:a16="http://schemas.microsoft.com/office/drawing/2014/main" id="{F4C4AF13-C17B-B741-9CD5-310279C0B316}"/>
              </a:ext>
            </a:extLst>
          </p:cNvPr>
          <p:cNvSpPr>
            <a:spLocks noChangeArrowheads="1"/>
          </p:cNvSpPr>
          <p:nvPr/>
        </p:nvSpPr>
        <p:spPr bwMode="auto">
          <a:xfrm>
            <a:off x="3120324" y="8863704"/>
            <a:ext cx="776130" cy="26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5" tIns="46853" rIns="92145" bIns="46853">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C3FCF6A4-B1E4-854C-95CF-4CBF65DA6679}" type="slidenum">
              <a:rPr lang="en-US" altLang="en-US" sz="1200"/>
              <a:pPr algn="ctr">
                <a:lnSpc>
                  <a:spcPct val="90000"/>
                </a:lnSpc>
                <a:defRPr/>
              </a:pPr>
              <a:t>‹#›</a:t>
            </a:fld>
            <a:endParaRPr lang="en-US" altLang="en-US" sz="12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A356CB06-1030-0B41-82F7-53C37F55FC84}"/>
              </a:ext>
            </a:extLst>
          </p:cNvPr>
          <p:cNvSpPr>
            <a:spLocks noChangeArrowheads="1"/>
          </p:cNvSpPr>
          <p:nvPr/>
        </p:nvSpPr>
        <p:spPr bwMode="auto">
          <a:xfrm>
            <a:off x="3121193" y="8863704"/>
            <a:ext cx="774392" cy="26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5" tIns="46853" rIns="92145" bIns="46853">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4BC4BD8E-4513-1F4D-9D96-B772C8A5E233}" type="slidenum">
              <a:rPr lang="en-US" altLang="en-US" sz="1200" smtClean="0"/>
              <a:pPr algn="ctr">
                <a:lnSpc>
                  <a:spcPct val="90000"/>
                </a:lnSpc>
                <a:defRPr/>
              </a:pPr>
              <a:t>‹#›</a:t>
            </a:fld>
            <a:endParaRPr lang="en-US" altLang="en-US" sz="1200"/>
          </a:p>
        </p:txBody>
      </p:sp>
      <p:sp>
        <p:nvSpPr>
          <p:cNvPr id="3079" name="Rectangle 7">
            <a:extLst>
              <a:ext uri="{FF2B5EF4-FFF2-40B4-BE49-F238E27FC236}">
                <a16:creationId xmlns:a16="http://schemas.microsoft.com/office/drawing/2014/main" id="{B49BCF25-0E7A-044A-AA95-0450548451FB}"/>
              </a:ext>
            </a:extLst>
          </p:cNvPr>
          <p:cNvSpPr>
            <a:spLocks noGrp="1" noRot="1" noChangeAspect="1" noChangeArrowheads="1" noTextEdit="1"/>
          </p:cNvSpPr>
          <p:nvPr>
            <p:ph type="sldImg" idx="2"/>
          </p:nvPr>
        </p:nvSpPr>
        <p:spPr bwMode="auto">
          <a:xfrm>
            <a:off x="615950" y="473303"/>
            <a:ext cx="5770563" cy="32464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80" name="Rectangle 8">
            <a:extLst>
              <a:ext uri="{FF2B5EF4-FFF2-40B4-BE49-F238E27FC236}">
                <a16:creationId xmlns:a16="http://schemas.microsoft.com/office/drawing/2014/main" id="{FF7F6A78-4152-5943-8790-482450ABF71B}"/>
              </a:ext>
            </a:extLst>
          </p:cNvPr>
          <p:cNvSpPr>
            <a:spLocks noGrp="1" noChangeArrowheads="1"/>
          </p:cNvSpPr>
          <p:nvPr>
            <p:ph type="body" sz="quarter" idx="3"/>
          </p:nvPr>
        </p:nvSpPr>
        <p:spPr bwMode="auto">
          <a:xfrm>
            <a:off x="668918" y="4078514"/>
            <a:ext cx="5717368" cy="476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30" tIns="51538" rIns="96830" bIns="51538" numCol="1" anchor="t" anchorCtr="0" compatLnSpc="1">
            <a:prstTxWarp prst="textNoShape">
              <a:avLst/>
            </a:prstTxWarp>
          </a:bodyPr>
          <a:lstStyle/>
          <a:p>
            <a:pPr lvl="0"/>
            <a:r>
              <a:rPr lang="en-US" altLang="en-US" noProof="0" dirty="0"/>
              <a:t>Body Text</a:t>
            </a:r>
          </a:p>
          <a:p>
            <a:pPr lvl="1"/>
            <a:r>
              <a:rPr lang="en-US" altLang="en-US" noProof="0" dirty="0"/>
              <a:t>Second Level</a:t>
            </a:r>
          </a:p>
          <a:p>
            <a:pPr lvl="4"/>
            <a:r>
              <a:rPr lang="en-US" altLang="en-US" noProof="0" dirty="0"/>
              <a:t>Third Level</a:t>
            </a:r>
          </a:p>
          <a:p>
            <a:pPr lvl="3"/>
            <a:r>
              <a:rPr lang="en-US" altLang="en-US" noProof="0" dirty="0"/>
              <a:t>Fourth Level</a:t>
            </a:r>
          </a:p>
        </p:txBody>
      </p:sp>
    </p:spTree>
  </p:cSld>
  <p:clrMap bg1="lt1" tx1="dk1" bg2="lt2" tx2="dk2" accent1="accent1" accent2="accent2" accent3="accent3" accent4="accent4" accent5="accent5" accent6="accent6" hlink="hlink" folHlink="folHlink"/>
  <p:notesStyle>
    <a:lvl1pPr marL="0" algn="l" defTabSz="1030288" rtl="0" eaLnBrk="0" fontAlgn="base" hangingPunct="0">
      <a:lnSpc>
        <a:spcPct val="100000"/>
      </a:lnSpc>
      <a:spcBef>
        <a:spcPts val="0"/>
      </a:spcBef>
      <a:spcAft>
        <a:spcPct val="0"/>
      </a:spcAft>
      <a:defRPr sz="1200" kern="1200">
        <a:solidFill>
          <a:schemeClr val="tx1"/>
        </a:solidFill>
        <a:latin typeface="Arial" panose="020B0604020202020204" pitchFamily="34" charset="0"/>
        <a:ea typeface="+mn-ea"/>
        <a:cs typeface="+mn-cs"/>
      </a:defRPr>
    </a:lvl1pPr>
    <a:lvl2pPr marL="171450" indent="-171450" algn="l" defTabSz="1030288" rtl="0" eaLnBrk="0" fontAlgn="base" hangingPunct="0">
      <a:lnSpc>
        <a:spcPct val="100000"/>
      </a:lnSpc>
      <a:spcBef>
        <a:spcPts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171450" indent="-171450" algn="l" defTabSz="1030288" rtl="0" eaLnBrk="0" fontAlgn="base" hangingPunct="0">
      <a:lnSpc>
        <a:spcPct val="100000"/>
      </a:lnSpc>
      <a:spcBef>
        <a:spcPts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576263" indent="-158750" algn="l" defTabSz="1030288" rtl="0" eaLnBrk="0" fontAlgn="base" hangingPunct="0">
      <a:lnSpc>
        <a:spcPct val="100000"/>
      </a:lnSpc>
      <a:spcBef>
        <a:spcPts val="0"/>
      </a:spcBef>
      <a:spcAft>
        <a:spcPct val="0"/>
      </a:spcAft>
      <a:buFont typeface="Arial" panose="020B0604020202020204" pitchFamily="34" charset="0"/>
      <a:buChar char="•"/>
      <a:tabLst/>
      <a:defRPr sz="1200" kern="1200">
        <a:solidFill>
          <a:schemeClr val="tx1"/>
        </a:solidFill>
        <a:latin typeface="Arial" panose="020B0604020202020204" pitchFamily="34" charset="0"/>
        <a:ea typeface="+mn-ea"/>
        <a:cs typeface="+mn-cs"/>
      </a:defRPr>
    </a:lvl4pPr>
    <a:lvl5pPr marL="403225" indent="-158750" algn="l" defTabSz="1030288" rtl="0" eaLnBrk="0" fontAlgn="base" hangingPunct="0">
      <a:lnSpc>
        <a:spcPct val="100000"/>
      </a:lnSpc>
      <a:spcBef>
        <a:spcPts val="0"/>
      </a:spcBef>
      <a:spcAft>
        <a:spcPct val="0"/>
      </a:spcAft>
      <a:buFont typeface="Arial" panose="020B0604020202020204" pitchFamily="34" charset="0"/>
      <a:buChar char="•"/>
      <a:tabLs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Penn Medicine Lancaster General Health offers multiple options to support you with time off work to take care of yourself and those you care about.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rPr>
              <a:t>LG provides you with Paid Time Off, paid holidays, Paid Parental Time, Family and Medical Leave, other leaves of absence and disability benefits. You can also purchase additional disability coverage.</a:t>
            </a:r>
            <a:r>
              <a:rPr lang="en-US" sz="2800" dirty="0">
                <a:effectLst/>
              </a:rPr>
              <a:t> </a:t>
            </a:r>
            <a:endParaRPr lang="en-US" sz="1800" strike="sngStrike" kern="100"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3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we’ve discussed, Lancaster General Health-provided Long-term Disability insurance begins covering 60% of your income on the 91</a:t>
            </a:r>
            <a:r>
              <a:rPr lang="en-US" sz="1800" kern="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
            </a: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day of disability and after.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800" kern="0" dirty="0">
                <a:solidFill>
                  <a:srgbClr val="000000"/>
                </a:solidFill>
                <a:effectLst/>
                <a:latin typeface="Arial" panose="020B0604020202020204" pitchFamily="34" charset="0"/>
                <a:ea typeface="Times New Roman" panose="02020603050405020304" pitchFamily="18" charset="0"/>
              </a:rPr>
              <a:t>If your base salary is $75,000 or more and you are assigned .8 FTE or greater, you may be eligible to increase your coverage to 75% of your earnings through Voluntary Long-term Disability insurance from Unum. Watch for information about electing this coverage during a separate semi-annual enrollment period. </a:t>
            </a:r>
            <a:endParaRPr lang="en-US" dirty="0"/>
          </a:p>
        </p:txBody>
      </p:sp>
    </p:spTree>
    <p:extLst>
      <p:ext uri="{BB962C8B-B14F-4D97-AF65-F5344CB8AC3E}">
        <p14:creationId xmlns:p14="http://schemas.microsoft.com/office/powerpoint/2010/main" val="206918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0" dirty="0">
                <a:solidFill>
                  <a:srgbClr val="000000"/>
                </a:solidFill>
                <a:effectLst/>
                <a:latin typeface="Arial" panose="020B0604020202020204" pitchFamily="34" charset="0"/>
                <a:ea typeface="Times New Roman" panose="02020603050405020304" pitchFamily="18" charset="0"/>
              </a:rPr>
              <a:t>If you think you may qualify for disability or another type of leave, please talk with your manager and enter your request in Workday at least 30 days before any foreseeable need or as soon as practicable for a need that’s not foreseeable.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1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hope this presentation has helped you get familiar with your options for taking time off and disability coverage. For more information, including plan documents, visit lghealthbenefits.com. You can also email or call the LGH benefits team for help.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166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Depending on your assigned FTE (or full-time equivalent), you accrue hours with each paycheck for Paid Time Off or PTO, prorated based on your full-time equivalent schedule. Hours do roll over from year to year, but there is a maximum accrual amount. You’ll find the accrual and allotment chart on </a:t>
            </a:r>
            <a:r>
              <a:rPr lang="en-US" sz="1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StarNet</a:t>
            </a: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along with a tool to help you calculate your accrued time.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LGH employees assigned .2 FTE or greater and LGMG employees at .4 FTE or greater are eligible to accrue PTO. Employees in allotment plans receive an annual PTO allotment rather than accruing hours. </a:t>
            </a:r>
          </a:p>
          <a:p>
            <a:pPr marL="0" marR="0">
              <a:lnSpc>
                <a:spcPct val="115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can use Paid Time Off for vacations and personal time or for an illness or injury. There’s no need to specify the reason for your time off, but you are asked to comply with departmental policy when scheduling this time. </a:t>
            </a:r>
            <a:b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Some groups may be eligible to cash in their extra PTO. Please refer to the policy and watch for more information.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highlight>
                  <a:srgbClr val="FFFFFF"/>
                </a:highlight>
                <a:latin typeface="Arial" panose="020B0604020202020204" pitchFamily="34" charset="0"/>
                <a:ea typeface="Calibri" panose="020F0502020204030204" pitchFamily="34" charset="0"/>
              </a:rPr>
              <a:t>You can send your questions to </a:t>
            </a:r>
            <a:r>
              <a:rPr lang="en-US" sz="1800" dirty="0" err="1">
                <a:solidFill>
                  <a:srgbClr val="000000"/>
                </a:solidFill>
                <a:effectLst/>
                <a:highlight>
                  <a:srgbClr val="FFFFFF"/>
                </a:highlight>
                <a:latin typeface="Arial" panose="020B0604020202020204" pitchFamily="34" charset="0"/>
                <a:ea typeface="Calibri" panose="020F0502020204030204" pitchFamily="34" charset="0"/>
              </a:rPr>
              <a:t>pto-questions@pennmedicine.upenn.edu</a:t>
            </a:r>
            <a:r>
              <a:rPr lang="en-US" sz="1800" dirty="0">
                <a:solidFill>
                  <a:srgbClr val="000000"/>
                </a:solidFill>
                <a:effectLst/>
                <a:highlight>
                  <a:srgbClr val="FFFFFF"/>
                </a:highlight>
                <a:latin typeface="Arial" panose="020B0604020202020204" pitchFamily="34" charset="0"/>
                <a:ea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060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employees receive hours of regular pay for eight holidays each year. If you work on that holiday, you can use them at another time. They’ll be available in Workday/Kronos about 30 days before the holiday, and you’ll need to use them before the last payroll date of the current fiscal year, or you’ll lose them. The only exception is Juneteenth, which you need to use by September 28 of the following fiscal year.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rPr>
              <a:t>You can also use your holiday hours as part of an approved leave of absence. </a:t>
            </a:r>
            <a:endParaRPr lang="en-US" sz="1800" b="1"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001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fontAlgn="base">
              <a:lnSpc>
                <a:spcPts val="1575"/>
              </a:lnSpc>
              <a:spcBef>
                <a:spcPts val="0"/>
              </a:spcBef>
              <a:spcAft>
                <a:spcPts val="1125"/>
              </a:spcAft>
            </a:pPr>
            <a:r>
              <a:rPr lang="en-US" sz="1800" dirty="0">
                <a:solidFill>
                  <a:srgbClr val="000000"/>
                </a:solidFill>
                <a:effectLst/>
                <a:latin typeface="Arial" panose="020B0604020202020204" pitchFamily="34" charset="0"/>
                <a:ea typeface="Calibri" panose="020F0502020204030204" pitchFamily="34" charset="0"/>
              </a:rPr>
              <a:t>It’s so important to take the time you need to bond with a new child at birth or adoption. LG Health supports you with Paid Parental Leave, which replaces 100% of your pay for up to four weeks and is available after six months of employment if you’re working .5 FTE or more. The number of hours is prorated based on your FTE. Please note that you must take the time during a continuous period within six months of the birth or adoption. If your spouse is a Penn Medicine Lancaster General Health employee, they may be eligible, too.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060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Family and Medical Leave Act provides for up to 12 weeks of unpaid, job-protected leave. This leave is available for the birth or placement of a child for adoption or foster care to care for the newborn child within one year of birth; to care for your spouse, child, or parent who has a serious health condition; for a serious health condition that makes you unable to perform the essential functions of your job; and for any qualifying emergency arising out of the fact that your spouse, son, daughter or parent is a covered military member on “covered active duty.”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rPr>
              <a:t>Any Family and Medical Leave for which you qualify will run concurrently with your Short- or Long-term Disability leaves.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621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also may be eligible to take an unpaid leave of absence to pursue an accredited educational program, with your supervisor’s approval.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0" dirty="0">
                <a:solidFill>
                  <a:srgbClr val="000000"/>
                </a:solidFill>
                <a:effectLst/>
                <a:latin typeface="Arial" panose="020B0604020202020204" pitchFamily="34" charset="0"/>
                <a:ea typeface="Times New Roman" panose="02020603050405020304" pitchFamily="18" charset="0"/>
              </a:rPr>
              <a:t>And, LG Health complies with the Uniformed Services Employment and Reemployment Rights Act for military leave.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46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you’re assigned to work .5 FTE hours or more, you also accrue hours with each paycheck for Short-term Disability benefits, which will replace 100% of your pay after 7 consecutive days of a disability. </a:t>
            </a:r>
            <a:b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rPr>
              <a:t>You’ll need to use any accrued Paid Time Off hours to cover your first 7 consecutive calendar days of disability. Then, Short-term Disability benefits are paid, starting with the eighth consecutive calendar day and continuing until you reach a zero balance or are released to return to work.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29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 have a qualifying disability that lasts longer than 90 days, the LG Health Long-term Disability coverage will replace up to 60% of your earnings. This benefit is available after one year to employees working .8 FTE or greater. LGMG providers/physicians are eligible at .5 FTE.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qualify, you must be certified as totally disabled by a physician and meet the other requirements of the program. Also, keep in mind that your benefit will be reduced by any disability income you receive from other sources, such as Social Security, Workers’ Compensation or qualified retirement programs. In addition, Long-term Disability coverage for mental health is covered for up to 24 months.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completes our review of the time off and disability coverage LG Health provides automatically.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287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rPr>
              <a:t>You can also add to the short-term disability benefits already provided by enrolling in supplemental insurance from Unum during the annual benefits open enrollment period. This coverage can help maintain your income if you’re ill or injured and don’t have many hours accrued in your Paid Time Off or Short-term Disability accounts. If you’re enrolling for the first time, you’ll be required to submit evidence of insurability. </a:t>
            </a:r>
            <a:endParaRPr lang="en-US" dirty="0"/>
          </a:p>
        </p:txBody>
      </p:sp>
    </p:spTree>
    <p:extLst>
      <p:ext uri="{BB962C8B-B14F-4D97-AF65-F5344CB8AC3E}">
        <p14:creationId xmlns:p14="http://schemas.microsoft.com/office/powerpoint/2010/main" val="1615293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2" name="Picture 1" descr="A close-up of a logo&#10;&#10;Description automatically generated">
            <a:extLst>
              <a:ext uri="{FF2B5EF4-FFF2-40B4-BE49-F238E27FC236}">
                <a16:creationId xmlns:a16="http://schemas.microsoft.com/office/drawing/2014/main" id="{C2E2A958-6DF0-8DE0-849D-D99010DBE13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6193" b="36024"/>
          <a:stretch/>
        </p:blipFill>
        <p:spPr>
          <a:xfrm>
            <a:off x="472310" y="500029"/>
            <a:ext cx="3448972" cy="532358"/>
          </a:xfrm>
          <a:prstGeom prst="rect">
            <a:avLst/>
          </a:prstGeom>
        </p:spPr>
      </p:pic>
    </p:spTree>
    <p:extLst>
      <p:ext uri="{BB962C8B-B14F-4D97-AF65-F5344CB8AC3E}">
        <p14:creationId xmlns:p14="http://schemas.microsoft.com/office/powerpoint/2010/main" val="382602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01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67667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413715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159463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326697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7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9" name="Picture 8">
            <a:extLst>
              <a:ext uri="{FF2B5EF4-FFF2-40B4-BE49-F238E27FC236}">
                <a16:creationId xmlns:a16="http://schemas.microsoft.com/office/drawing/2014/main" id="{4FB8CB7B-8152-0648-B114-B5B4E499E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85" y="2825040"/>
            <a:ext cx="3227873" cy="691085"/>
          </a:xfrm>
          <a:prstGeom prst="rect">
            <a:avLst/>
          </a:prstGeom>
        </p:spPr>
      </p:pic>
    </p:spTree>
    <p:extLst>
      <p:ext uri="{BB962C8B-B14F-4D97-AF65-F5344CB8AC3E}">
        <p14:creationId xmlns:p14="http://schemas.microsoft.com/office/powerpoint/2010/main" val="298438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85679"/>
          <a:stretch/>
        </p:blipFill>
        <p:spPr>
          <a:xfrm>
            <a:off x="605367" y="528365"/>
            <a:ext cx="3154870" cy="548456"/>
          </a:xfrm>
          <a:prstGeom prst="rect">
            <a:avLst/>
          </a:prstGeom>
        </p:spPr>
      </p:pic>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44923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78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16760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488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4015649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2333042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4144027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879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85679"/>
          <a:stretch/>
        </p:blipFill>
        <p:spPr>
          <a:xfrm>
            <a:off x="4306868" y="3084953"/>
            <a:ext cx="3154870" cy="548456"/>
          </a:xfrm>
          <a:prstGeom prst="rect">
            <a:avLst/>
          </a:prstGeom>
        </p:spPr>
      </p:pic>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439683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4259214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401635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936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697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7149060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5" descr="A blue background with a few lines&#10;&#10;Description automatically generated">
            <a:extLst>
              <a:ext uri="{FF2B5EF4-FFF2-40B4-BE49-F238E27FC236}">
                <a16:creationId xmlns:a16="http://schemas.microsoft.com/office/drawing/2014/main" id="{7642D912-999D-96F9-5E7E-4FF4E179CE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49931" y="0"/>
            <a:ext cx="7842070" cy="6858000"/>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4" y="6071937"/>
            <a:ext cx="672419" cy="18876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3" name="Picture 2">
            <a:extLst>
              <a:ext uri="{FF2B5EF4-FFF2-40B4-BE49-F238E27FC236}">
                <a16:creationId xmlns:a16="http://schemas.microsoft.com/office/drawing/2014/main" id="{2EC26526-11C4-C47F-FEA3-1D4963F6C0F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352822"/>
            <a:ext cx="4305300" cy="5049589"/>
          </a:xfrm>
          <a:prstGeom prst="rect">
            <a:avLst/>
          </a:prstGeom>
        </p:spPr>
      </p:pic>
      <p:sp>
        <p:nvSpPr>
          <p:cNvPr id="5" name="TextBox 4">
            <a:extLst>
              <a:ext uri="{FF2B5EF4-FFF2-40B4-BE49-F238E27FC236}">
                <a16:creationId xmlns:a16="http://schemas.microsoft.com/office/drawing/2014/main" id="{0386A70C-4C07-4B5C-C497-8B3A9C53654C}"/>
              </a:ext>
            </a:extLst>
          </p:cNvPr>
          <p:cNvSpPr txBox="1"/>
          <p:nvPr userDrawn="1"/>
        </p:nvSpPr>
        <p:spPr bwMode="auto">
          <a:xfrm>
            <a:off x="605367" y="6426182"/>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err="1">
                <a:solidFill>
                  <a:srgbClr val="0A2972"/>
                </a:solidFill>
              </a:rPr>
              <a:t>lghealthbenefits.com</a:t>
            </a:r>
            <a:endParaRPr lang="en-US" sz="1600" dirty="0">
              <a:solidFill>
                <a:srgbClr val="0A2972"/>
              </a:solidFill>
            </a:endParaRPr>
          </a:p>
        </p:txBody>
      </p:sp>
    </p:spTree>
    <p:extLst>
      <p:ext uri="{BB962C8B-B14F-4D97-AF65-F5344CB8AC3E}">
        <p14:creationId xmlns:p14="http://schemas.microsoft.com/office/powerpoint/2010/main" val="16014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841385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092505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706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4FB8CB7B-8152-0648-B114-B5B4E499E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85" y="2825040"/>
            <a:ext cx="3227873" cy="691085"/>
          </a:xfrm>
          <a:prstGeom prst="rect">
            <a:avLst/>
          </a:prstGeom>
        </p:spPr>
      </p:pic>
    </p:spTree>
    <p:extLst>
      <p:ext uri="{BB962C8B-B14F-4D97-AF65-F5344CB8AC3E}">
        <p14:creationId xmlns:p14="http://schemas.microsoft.com/office/powerpoint/2010/main" val="1006016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grpSp>
        <p:nvGrpSpPr>
          <p:cNvPr id="5" name="Group 98"/>
          <p:cNvGrpSpPr>
            <a:grpSpLocks/>
          </p:cNvGrpSpPr>
          <p:nvPr userDrawn="1"/>
        </p:nvGrpSpPr>
        <p:grpSpPr bwMode="auto">
          <a:xfrm>
            <a:off x="0" y="0"/>
            <a:ext cx="11785600" cy="6858000"/>
            <a:chOff x="0" y="0"/>
            <a:chExt cx="5568" cy="4320"/>
          </a:xfrm>
        </p:grpSpPr>
        <p:pic>
          <p:nvPicPr>
            <p:cNvPr id="6" name="Picture 85" descr="Penn_Medicine_color_xtra_s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92" y="3858"/>
              <a:ext cx="177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92"/>
            <p:cNvSpPr>
              <a:spLocks noChangeShapeType="1"/>
            </p:cNvSpPr>
            <p:nvPr userDrawn="1"/>
          </p:nvSpPr>
          <p:spPr bwMode="auto">
            <a:xfrm>
              <a:off x="463" y="1553"/>
              <a:ext cx="4901" cy="0"/>
            </a:xfrm>
            <a:prstGeom prst="line">
              <a:avLst/>
            </a:prstGeom>
            <a:noFill/>
            <a:ln w="25400">
              <a:solidFill>
                <a:srgbClr val="003264"/>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pic>
          <p:nvPicPr>
            <p:cNvPr id="8" name="Picture 97" descr="blue-gradien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36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0" name="Rectangle 2"/>
          <p:cNvSpPr>
            <a:spLocks noGrp="1" noChangeArrowheads="1"/>
          </p:cNvSpPr>
          <p:nvPr>
            <p:ph type="subTitle" sz="quarter" idx="1"/>
          </p:nvPr>
        </p:nvSpPr>
        <p:spPr>
          <a:xfrm>
            <a:off x="980018" y="2508250"/>
            <a:ext cx="10068983" cy="547688"/>
          </a:xfrm>
        </p:spPr>
        <p:txBody>
          <a:bodyPr/>
          <a:lstStyle>
            <a:lvl1pPr marL="228600" indent="0">
              <a:buFont typeface="Wingdings" panose="05000000000000000000" pitchFamily="2" charset="2"/>
              <a:buNone/>
              <a:defRPr sz="2300">
                <a:solidFill>
                  <a:schemeClr val="tx1"/>
                </a:solidFill>
              </a:defRPr>
            </a:lvl1pPr>
          </a:lstStyle>
          <a:p>
            <a:pPr lvl="0"/>
            <a:r>
              <a:rPr lang="en-US" altLang="en-US" noProof="0"/>
              <a:t>Click to edit Master subtitle style</a:t>
            </a:r>
          </a:p>
        </p:txBody>
      </p:sp>
      <p:sp>
        <p:nvSpPr>
          <p:cNvPr id="2051" name="Rectangle 3"/>
          <p:cNvSpPr>
            <a:spLocks noGrp="1" noChangeArrowheads="1"/>
          </p:cNvSpPr>
          <p:nvPr>
            <p:ph type="ctrTitle" sz="quarter"/>
          </p:nvPr>
        </p:nvSpPr>
        <p:spPr>
          <a:xfrm>
            <a:off x="980018" y="1890714"/>
            <a:ext cx="10068983" cy="542925"/>
          </a:xfrm>
        </p:spPr>
        <p:txBody>
          <a:bodyPr anchor="ctr"/>
          <a:lstStyle>
            <a:lvl1pPr>
              <a:defRPr/>
            </a:lvl1pPr>
          </a:lstStyle>
          <a:p>
            <a:pPr lvl="0"/>
            <a:r>
              <a:rPr lang="en-US" altLang="en-US" noProof="0"/>
              <a:t>Click to edit Master title style</a:t>
            </a:r>
          </a:p>
        </p:txBody>
      </p:sp>
    </p:spTree>
    <p:extLst>
      <p:ext uri="{BB962C8B-B14F-4D97-AF65-F5344CB8AC3E}">
        <p14:creationId xmlns:p14="http://schemas.microsoft.com/office/powerpoint/2010/main" val="1316976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82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56653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587217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7" y="82550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5551" y="825501"/>
            <a:ext cx="511598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83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938540"/>
            <a:ext cx="5158316"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938540"/>
            <a:ext cx="5183717"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017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618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1982546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60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2310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4434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74099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6896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4434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79786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460380" y="825501"/>
            <a:ext cx="7961154" cy="17430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962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67" y="90489"/>
            <a:ext cx="2838451"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64247" y="90489"/>
            <a:ext cx="2359620" cy="24780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88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23867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375343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4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2" name="Picture 1" descr="A close-up of a logo&#10;&#10;Description automatically generated">
            <a:extLst>
              <a:ext uri="{FF2B5EF4-FFF2-40B4-BE49-F238E27FC236}">
                <a16:creationId xmlns:a16="http://schemas.microsoft.com/office/drawing/2014/main" id="{3C116B6A-7CD7-4DF6-D1DF-0689ED1481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6193" b="36024"/>
          <a:stretch/>
        </p:blipFill>
        <p:spPr>
          <a:xfrm>
            <a:off x="4008144" y="2792361"/>
            <a:ext cx="4174965" cy="644417"/>
          </a:xfrm>
          <a:prstGeom prst="rect">
            <a:avLst/>
          </a:prstGeom>
        </p:spPr>
      </p:pic>
    </p:spTree>
    <p:extLst>
      <p:ext uri="{BB962C8B-B14F-4D97-AF65-F5344CB8AC3E}">
        <p14:creationId xmlns:p14="http://schemas.microsoft.com/office/powerpoint/2010/main" val="30730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257159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5.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emf"/><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5.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15397" y="6522624"/>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4" name="Picture 3" descr="A close-up of a logo&#10;&#10;Description automatically generated">
            <a:extLst>
              <a:ext uri="{FF2B5EF4-FFF2-40B4-BE49-F238E27FC236}">
                <a16:creationId xmlns:a16="http://schemas.microsoft.com/office/drawing/2014/main" id="{8418CD17-090E-7F1D-97CE-15E0E7DBDBAA}"/>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t="36193" b="36024"/>
          <a:stretch/>
        </p:blipFill>
        <p:spPr>
          <a:xfrm>
            <a:off x="9282013" y="6360055"/>
            <a:ext cx="2145742" cy="331201"/>
          </a:xfrm>
          <a:prstGeom prst="rect">
            <a:avLst/>
          </a:prstGeom>
        </p:spPr>
      </p:pic>
      <p:sp>
        <p:nvSpPr>
          <p:cNvPr id="3" name="TextBox 2">
            <a:extLst>
              <a:ext uri="{FF2B5EF4-FFF2-40B4-BE49-F238E27FC236}">
                <a16:creationId xmlns:a16="http://schemas.microsoft.com/office/drawing/2014/main" id="{E5D3C9AA-AB4D-E6D4-1814-F4B02BA4A3F8}"/>
              </a:ext>
            </a:extLst>
          </p:cNvPr>
          <p:cNvSpPr txBox="1"/>
          <p:nvPr userDrawn="1"/>
        </p:nvSpPr>
        <p:spPr bwMode="auto">
          <a:xfrm>
            <a:off x="605367" y="6426182"/>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err="1">
                <a:solidFill>
                  <a:srgbClr val="0A2972"/>
                </a:solidFill>
              </a:rPr>
              <a:t>lghealthbenefits.com</a:t>
            </a:r>
            <a:endParaRPr lang="en-US" sz="1600" dirty="0">
              <a:solidFill>
                <a:srgbClr val="0A2972"/>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63" r:id="rId4"/>
    <p:sldLayoutId id="2147483664" r:id="rId5"/>
    <p:sldLayoutId id="2147483665" r:id="rId6"/>
    <p:sldLayoutId id="2147483666" r:id="rId7"/>
    <p:sldLayoutId id="2147483672"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l" defTabSz="969963" rtl="0" eaLnBrk="1" fontAlgn="base" hangingPunct="1">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1" fontAlgn="base" hangingPunct="1">
        <a:spcBef>
          <a:spcPct val="0"/>
        </a:spcBef>
        <a:spcAft>
          <a:spcPct val="0"/>
        </a:spcAft>
        <a:defRPr sz="3200" b="1">
          <a:solidFill>
            <a:srgbClr val="AA2B3E"/>
          </a:solidFill>
          <a:latin typeface="Arial" panose="020B0604020202020204" pitchFamily="34" charset="0"/>
        </a:defRPr>
      </a:lvl2pPr>
      <a:lvl3pPr algn="l" defTabSz="969963" rtl="0" eaLnBrk="1" fontAlgn="base" hangingPunct="1">
        <a:spcBef>
          <a:spcPct val="0"/>
        </a:spcBef>
        <a:spcAft>
          <a:spcPct val="0"/>
        </a:spcAft>
        <a:defRPr sz="3200" b="1">
          <a:solidFill>
            <a:srgbClr val="AA2B3E"/>
          </a:solidFill>
          <a:latin typeface="Arial" panose="020B0604020202020204" pitchFamily="34" charset="0"/>
        </a:defRPr>
      </a:lvl3pPr>
      <a:lvl4pPr algn="l" defTabSz="969963" rtl="0" eaLnBrk="1" fontAlgn="base" hangingPunct="1">
        <a:spcBef>
          <a:spcPct val="0"/>
        </a:spcBef>
        <a:spcAft>
          <a:spcPct val="0"/>
        </a:spcAft>
        <a:defRPr sz="3200" b="1">
          <a:solidFill>
            <a:srgbClr val="AA2B3E"/>
          </a:solidFill>
          <a:latin typeface="Arial" panose="020B0604020202020204" pitchFamily="34" charset="0"/>
        </a:defRPr>
      </a:lvl4pPr>
      <a:lvl5pPr algn="l" defTabSz="969963" rtl="0" eaLnBrk="1" fontAlgn="base" hangingPunct="1">
        <a:spcBef>
          <a:spcPct val="0"/>
        </a:spcBef>
        <a:spcAft>
          <a:spcPct val="0"/>
        </a:spcAft>
        <a:defRPr sz="3200" b="1">
          <a:solidFill>
            <a:srgbClr val="AA2B3E"/>
          </a:solidFill>
          <a:latin typeface="Arial" panose="020B0604020202020204" pitchFamily="34" charset="0"/>
        </a:defRPr>
      </a:lvl5pPr>
      <a:lvl6pPr marL="457200" algn="l" defTabSz="969963" rtl="0" eaLnBrk="1" fontAlgn="base" hangingPunct="1">
        <a:spcBef>
          <a:spcPct val="0"/>
        </a:spcBef>
        <a:spcAft>
          <a:spcPct val="0"/>
        </a:spcAft>
        <a:defRPr sz="3200" b="1">
          <a:solidFill>
            <a:srgbClr val="AA2B3E"/>
          </a:solidFill>
          <a:latin typeface="Arial" panose="020B0604020202020204" pitchFamily="34" charset="0"/>
        </a:defRPr>
      </a:lvl6pPr>
      <a:lvl7pPr marL="914400" algn="l" defTabSz="969963" rtl="0" eaLnBrk="1" fontAlgn="base" hangingPunct="1">
        <a:spcBef>
          <a:spcPct val="0"/>
        </a:spcBef>
        <a:spcAft>
          <a:spcPct val="0"/>
        </a:spcAft>
        <a:defRPr sz="3200" b="1">
          <a:solidFill>
            <a:srgbClr val="AA2B3E"/>
          </a:solidFill>
          <a:latin typeface="Arial" panose="020B0604020202020204" pitchFamily="34" charset="0"/>
        </a:defRPr>
      </a:lvl7pPr>
      <a:lvl8pPr marL="1371600" algn="l" defTabSz="969963" rtl="0" eaLnBrk="1" fontAlgn="base" hangingPunct="1">
        <a:spcBef>
          <a:spcPct val="0"/>
        </a:spcBef>
        <a:spcAft>
          <a:spcPct val="0"/>
        </a:spcAft>
        <a:defRPr sz="3200" b="1">
          <a:solidFill>
            <a:srgbClr val="AA2B3E"/>
          </a:solidFill>
          <a:latin typeface="Arial" panose="020B0604020202020204" pitchFamily="34" charset="0"/>
        </a:defRPr>
      </a:lvl8pPr>
      <a:lvl9pPr marL="1828800" algn="l" defTabSz="969963" rtl="0" eaLnBrk="1" fontAlgn="base" hangingPunct="1">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DEAAE5F3-1F7D-3C43-9CE2-5698DF6256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09391" y="6355717"/>
            <a:ext cx="1877242" cy="401916"/>
          </a:xfrm>
          <a:prstGeom prst="rect">
            <a:avLst/>
          </a:prstGeom>
        </p:spPr>
      </p:pic>
    </p:spTree>
    <p:extLst>
      <p:ext uri="{BB962C8B-B14F-4D97-AF65-F5344CB8AC3E}">
        <p14:creationId xmlns:p14="http://schemas.microsoft.com/office/powerpoint/2010/main" val="22979619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dirty="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5" name="Picture 14">
            <a:extLst>
              <a:ext uri="{FF2B5EF4-FFF2-40B4-BE49-F238E27FC236}">
                <a16:creationId xmlns:a16="http://schemas.microsoft.com/office/drawing/2014/main" id="{2E2E0A31-819C-9143-859F-CC5CDD40C926}"/>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b="85679"/>
          <a:stretch/>
        </p:blipFill>
        <p:spPr>
          <a:xfrm>
            <a:off x="9709391" y="6412091"/>
            <a:ext cx="1902387" cy="330719"/>
          </a:xfrm>
          <a:prstGeom prst="rect">
            <a:avLst/>
          </a:prstGeom>
        </p:spPr>
      </p:pic>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28630904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69963" rtl="0" eaLnBrk="1" fontAlgn="base" hangingPunct="1">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1" fontAlgn="base" hangingPunct="1">
        <a:spcBef>
          <a:spcPct val="0"/>
        </a:spcBef>
        <a:spcAft>
          <a:spcPct val="0"/>
        </a:spcAft>
        <a:defRPr sz="3200" b="1">
          <a:solidFill>
            <a:srgbClr val="AA2B3E"/>
          </a:solidFill>
          <a:latin typeface="Arial" panose="020B0604020202020204" pitchFamily="34" charset="0"/>
        </a:defRPr>
      </a:lvl2pPr>
      <a:lvl3pPr algn="l" defTabSz="969963" rtl="0" eaLnBrk="1" fontAlgn="base" hangingPunct="1">
        <a:spcBef>
          <a:spcPct val="0"/>
        </a:spcBef>
        <a:spcAft>
          <a:spcPct val="0"/>
        </a:spcAft>
        <a:defRPr sz="3200" b="1">
          <a:solidFill>
            <a:srgbClr val="AA2B3E"/>
          </a:solidFill>
          <a:latin typeface="Arial" panose="020B0604020202020204" pitchFamily="34" charset="0"/>
        </a:defRPr>
      </a:lvl3pPr>
      <a:lvl4pPr algn="l" defTabSz="969963" rtl="0" eaLnBrk="1" fontAlgn="base" hangingPunct="1">
        <a:spcBef>
          <a:spcPct val="0"/>
        </a:spcBef>
        <a:spcAft>
          <a:spcPct val="0"/>
        </a:spcAft>
        <a:defRPr sz="3200" b="1">
          <a:solidFill>
            <a:srgbClr val="AA2B3E"/>
          </a:solidFill>
          <a:latin typeface="Arial" panose="020B0604020202020204" pitchFamily="34" charset="0"/>
        </a:defRPr>
      </a:lvl4pPr>
      <a:lvl5pPr algn="l" defTabSz="969963" rtl="0" eaLnBrk="1" fontAlgn="base" hangingPunct="1">
        <a:spcBef>
          <a:spcPct val="0"/>
        </a:spcBef>
        <a:spcAft>
          <a:spcPct val="0"/>
        </a:spcAft>
        <a:defRPr sz="3200" b="1">
          <a:solidFill>
            <a:srgbClr val="AA2B3E"/>
          </a:solidFill>
          <a:latin typeface="Arial" panose="020B0604020202020204" pitchFamily="34" charset="0"/>
        </a:defRPr>
      </a:lvl5pPr>
      <a:lvl6pPr marL="457200" algn="l" defTabSz="969963" rtl="0" eaLnBrk="1" fontAlgn="base" hangingPunct="1">
        <a:spcBef>
          <a:spcPct val="0"/>
        </a:spcBef>
        <a:spcAft>
          <a:spcPct val="0"/>
        </a:spcAft>
        <a:defRPr sz="3200" b="1">
          <a:solidFill>
            <a:srgbClr val="AA2B3E"/>
          </a:solidFill>
          <a:latin typeface="Arial" panose="020B0604020202020204" pitchFamily="34" charset="0"/>
        </a:defRPr>
      </a:lvl6pPr>
      <a:lvl7pPr marL="914400" algn="l" defTabSz="969963" rtl="0" eaLnBrk="1" fontAlgn="base" hangingPunct="1">
        <a:spcBef>
          <a:spcPct val="0"/>
        </a:spcBef>
        <a:spcAft>
          <a:spcPct val="0"/>
        </a:spcAft>
        <a:defRPr sz="3200" b="1">
          <a:solidFill>
            <a:srgbClr val="AA2B3E"/>
          </a:solidFill>
          <a:latin typeface="Arial" panose="020B0604020202020204" pitchFamily="34" charset="0"/>
        </a:defRPr>
      </a:lvl7pPr>
      <a:lvl8pPr marL="1371600" algn="l" defTabSz="969963" rtl="0" eaLnBrk="1" fontAlgn="base" hangingPunct="1">
        <a:spcBef>
          <a:spcPct val="0"/>
        </a:spcBef>
        <a:spcAft>
          <a:spcPct val="0"/>
        </a:spcAft>
        <a:defRPr sz="3200" b="1">
          <a:solidFill>
            <a:srgbClr val="AA2B3E"/>
          </a:solidFill>
          <a:latin typeface="Arial" panose="020B0604020202020204" pitchFamily="34" charset="0"/>
        </a:defRPr>
      </a:lvl8pPr>
      <a:lvl9pPr marL="1828800" algn="l" defTabSz="969963" rtl="0" eaLnBrk="1" fontAlgn="base" hangingPunct="1">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marL="0" marR="0" lvl="0" indent="0" algn="r" defTabSz="901700" rtl="0" eaLnBrk="0" fontAlgn="base" latinLnBrk="0" hangingPunct="0">
              <a:lnSpc>
                <a:spcPct val="100000"/>
              </a:lnSpc>
              <a:spcBef>
                <a:spcPct val="0"/>
              </a:spcBef>
              <a:spcAft>
                <a:spcPct val="0"/>
              </a:spcAft>
              <a:buClrTx/>
              <a:buSzTx/>
              <a:buFontTx/>
              <a:buNone/>
              <a:tabLst/>
              <a:defRPr/>
            </a:pPr>
            <a:fld id="{5B4467E9-E984-A945-AC32-61228A8C1F5F}" type="slidenum">
              <a:rPr kumimoji="0" lang="en-US" altLang="en-US" sz="1200" b="0" i="0" u="none" strike="noStrike" kern="1200" cap="none" spc="0" normalizeH="0" baseline="0" noProof="0" smtClean="0">
                <a:ln>
                  <a:noFill/>
                </a:ln>
                <a:solidFill>
                  <a:srgbClr val="FFFFFF">
                    <a:lumMod val="65000"/>
                  </a:srgbClr>
                </a:solidFill>
                <a:effectLst/>
                <a:uLnTx/>
                <a:uFillTx/>
                <a:latin typeface="Arial" panose="020B0604020202020204" pitchFamily="34" charset="0"/>
                <a:ea typeface="+mn-ea"/>
                <a:cs typeface="Arial" panose="020B0604020202020204" pitchFamily="34" charset="0"/>
              </a:rPr>
              <a:pPr marL="0" marR="0" lvl="0" indent="0" algn="r" defTabSz="9017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DEAAE5F3-1F7D-3C43-9CE2-5698DF6256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09391" y="6355717"/>
            <a:ext cx="1877242" cy="401916"/>
          </a:xfrm>
          <a:prstGeom prst="rect">
            <a:avLst/>
          </a:prstGeom>
        </p:spPr>
      </p:pic>
      <p:sp>
        <p:nvSpPr>
          <p:cNvPr id="3" name="TextBox 2">
            <a:extLst>
              <a:ext uri="{FF2B5EF4-FFF2-40B4-BE49-F238E27FC236}">
                <a16:creationId xmlns:a16="http://schemas.microsoft.com/office/drawing/2014/main" id="{57C485C0-F3F6-22A6-0D90-CE83B2BCA50E}"/>
              </a:ext>
            </a:extLst>
          </p:cNvPr>
          <p:cNvSpPr txBox="1"/>
          <p:nvPr userDrawn="1"/>
        </p:nvSpPr>
        <p:spPr bwMode="auto">
          <a:xfrm>
            <a:off x="641729" y="6387285"/>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err="1">
                <a:solidFill>
                  <a:srgbClr val="0A2972"/>
                </a:solidFill>
              </a:rPr>
              <a:t>lghealthbenefits.com</a:t>
            </a:r>
            <a:endParaRPr lang="en-US" sz="1600" dirty="0">
              <a:solidFill>
                <a:srgbClr val="0A2972"/>
              </a:solidFill>
            </a:endParaRPr>
          </a:p>
        </p:txBody>
      </p:sp>
    </p:spTree>
    <p:extLst>
      <p:ext uri="{BB962C8B-B14F-4D97-AF65-F5344CB8AC3E}">
        <p14:creationId xmlns:p14="http://schemas.microsoft.com/office/powerpoint/2010/main" val="3238018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86367" y="825501"/>
            <a:ext cx="1043516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a:t>Level 1</a:t>
            </a:r>
          </a:p>
          <a:p>
            <a:pPr lvl="1"/>
            <a:r>
              <a:rPr lang="en-US" altLang="en-US"/>
              <a:t>Level two</a:t>
            </a:r>
          </a:p>
          <a:p>
            <a:pPr lvl="2"/>
            <a:r>
              <a:rPr lang="en-US" altLang="en-US"/>
              <a:t>Level three</a:t>
            </a:r>
          </a:p>
          <a:p>
            <a:pPr lvl="3"/>
            <a:r>
              <a:rPr lang="en-US" altLang="en-US"/>
              <a:t>Level four</a:t>
            </a:r>
          </a:p>
          <a:p>
            <a:pPr lvl="4"/>
            <a:r>
              <a:rPr lang="en-US" altLang="en-US"/>
              <a:t>Level five</a:t>
            </a:r>
          </a:p>
        </p:txBody>
      </p:sp>
      <p:sp>
        <p:nvSpPr>
          <p:cNvPr id="1028" name="Rectangle 4"/>
          <p:cNvSpPr>
            <a:spLocks noChangeArrowheads="1"/>
          </p:cNvSpPr>
          <p:nvPr/>
        </p:nvSpPr>
        <p:spPr bwMode="auto">
          <a:xfrm>
            <a:off x="11908031" y="6588712"/>
            <a:ext cx="14427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F329FBCF-14B5-4E26-B112-76F95EE0806D}" type="slidenum">
              <a:rPr lang="en-US" altLang="en-US" sz="1100" b="1" smtClean="0">
                <a:solidFill>
                  <a:srgbClr val="14397F"/>
                </a:solidFill>
                <a:latin typeface="Franklin Gothic Book" panose="020B0503020102020204" pitchFamily="34" charset="0"/>
              </a:rPr>
              <a:pPr algn="r">
                <a:defRPr/>
              </a:pPr>
              <a:t>‹#›</a:t>
            </a:fld>
            <a:endParaRPr lang="en-US" altLang="en-US" sz="1100" b="1" dirty="0">
              <a:solidFill>
                <a:srgbClr val="14397F"/>
              </a:solidFill>
              <a:latin typeface="Franklin Gothic Book" panose="020B0503020102020204" pitchFamily="34" charset="0"/>
            </a:endParaRPr>
          </a:p>
        </p:txBody>
      </p:sp>
      <p:sp>
        <p:nvSpPr>
          <p:cNvPr id="2" name="Rectangle 6"/>
          <p:cNvSpPr>
            <a:spLocks noGrp="1" noChangeArrowheads="1"/>
          </p:cNvSpPr>
          <p:nvPr>
            <p:ph type="title"/>
          </p:nvPr>
        </p:nvSpPr>
        <p:spPr bwMode="auto">
          <a:xfrm>
            <a:off x="605367" y="90488"/>
            <a:ext cx="11360151"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2" name="Rectangle 8"/>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dirty="0"/>
          </a:p>
        </p:txBody>
      </p:sp>
      <p:grpSp>
        <p:nvGrpSpPr>
          <p:cNvPr id="1030" name="Group 29"/>
          <p:cNvGrpSpPr>
            <a:grpSpLocks/>
          </p:cNvGrpSpPr>
          <p:nvPr userDrawn="1"/>
        </p:nvGrpSpPr>
        <p:grpSpPr bwMode="auto">
          <a:xfrm>
            <a:off x="0" y="673100"/>
            <a:ext cx="12192000" cy="6161088"/>
            <a:chOff x="0" y="424"/>
            <a:chExt cx="5760" cy="3881"/>
          </a:xfrm>
        </p:grpSpPr>
        <p:pic>
          <p:nvPicPr>
            <p:cNvPr id="1031" name="Picture 15" descr="penn med logo"/>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265" y="4135"/>
              <a:ext cx="100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9"/>
            <p:cNvSpPr>
              <a:spLocks noChangeShapeType="1"/>
            </p:cNvSpPr>
            <p:nvPr userDrawn="1"/>
          </p:nvSpPr>
          <p:spPr bwMode="auto">
            <a:xfrm>
              <a:off x="0" y="4093"/>
              <a:ext cx="576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33" name="Line 13"/>
            <p:cNvSpPr>
              <a:spLocks noChangeShapeType="1"/>
            </p:cNvSpPr>
            <p:nvPr userDrawn="1"/>
          </p:nvSpPr>
          <p:spPr bwMode="auto">
            <a:xfrm>
              <a:off x="0" y="424"/>
              <a:ext cx="576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grpSp>
    </p:spTree>
    <p:extLst>
      <p:ext uri="{BB962C8B-B14F-4D97-AF65-F5344CB8AC3E}">
        <p14:creationId xmlns:p14="http://schemas.microsoft.com/office/powerpoint/2010/main" val="150519657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69963" rtl="0" eaLnBrk="0" fontAlgn="base" hangingPunct="0">
        <a:spcBef>
          <a:spcPct val="0"/>
        </a:spcBef>
        <a:spcAft>
          <a:spcPct val="0"/>
        </a:spcAft>
        <a:defRPr sz="3200" b="1" kern="1200">
          <a:solidFill>
            <a:srgbClr val="AA2B3E"/>
          </a:solidFill>
          <a:latin typeface="+mj-lt"/>
          <a:ea typeface="+mj-ea"/>
          <a:cs typeface="+mj-cs"/>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Font typeface="Wingdings" panose="05000000000000000000" pitchFamily="2" charset="2"/>
        <a:buChar char="w"/>
        <a:defRPr sz="2000" b="1" kern="1200">
          <a:solidFill>
            <a:srgbClr val="000000"/>
          </a:solidFill>
          <a:latin typeface="+mn-lt"/>
          <a:ea typeface="+mn-ea"/>
          <a:cs typeface="+mn-cs"/>
        </a:defRPr>
      </a:lvl1pPr>
      <a:lvl2pPr marL="660400" indent="-303213" algn="l" defTabSz="901700" rtl="0" eaLnBrk="0" fontAlgn="base" hangingPunct="0">
        <a:spcBef>
          <a:spcPts val="200"/>
        </a:spcBef>
        <a:spcAft>
          <a:spcPts val="200"/>
        </a:spcAft>
        <a:buClr>
          <a:schemeClr val="tx2"/>
        </a:buClr>
        <a:buChar char="•"/>
        <a:defRPr kern="1200">
          <a:solidFill>
            <a:srgbClr val="000000"/>
          </a:solidFill>
          <a:latin typeface="+mn-lt"/>
          <a:ea typeface="+mn-ea"/>
          <a:cs typeface="+mn-cs"/>
        </a:defRPr>
      </a:lvl2pPr>
      <a:lvl3pPr marL="1077913" indent="-303213" algn="l" defTabSz="901700" rtl="0" eaLnBrk="0" fontAlgn="base" hangingPunct="0">
        <a:spcBef>
          <a:spcPts val="200"/>
        </a:spcBef>
        <a:spcAft>
          <a:spcPts val="200"/>
        </a:spcAft>
        <a:buClr>
          <a:schemeClr val="tx2"/>
        </a:buClr>
        <a:buFont typeface="Arial" panose="020B0604020202020204" pitchFamily="34" charset="0"/>
        <a:buChar char="–"/>
        <a:defRPr kern="1200">
          <a:solidFill>
            <a:srgbClr val="000000"/>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rgbClr val="000000"/>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LGH-benefits@pennmedicine.upen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FA54F2C-5FE7-EF70-B478-664E6B87C4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a:solidFill>
            <a:srgbClr val="8B0C26"/>
          </a:solidFill>
        </p:spPr>
      </p:pic>
      <p:sp>
        <p:nvSpPr>
          <p:cNvPr id="2" name="Title 1">
            <a:extLst>
              <a:ext uri="{FF2B5EF4-FFF2-40B4-BE49-F238E27FC236}">
                <a16:creationId xmlns:a16="http://schemas.microsoft.com/office/drawing/2014/main" id="{C87994D4-7881-B748-A059-2510940478FA}"/>
              </a:ext>
            </a:extLst>
          </p:cNvPr>
          <p:cNvSpPr>
            <a:spLocks noGrp="1"/>
          </p:cNvSpPr>
          <p:nvPr>
            <p:ph type="ctrTitle" sz="quarter"/>
          </p:nvPr>
        </p:nvSpPr>
        <p:spPr>
          <a:xfrm>
            <a:off x="603250" y="3217902"/>
            <a:ext cx="10966453" cy="553998"/>
          </a:xfrm>
        </p:spPr>
        <p:txBody>
          <a:bodyPr/>
          <a:lstStyle/>
          <a:p>
            <a:r>
              <a:rPr lang="en-US" sz="3600" dirty="0">
                <a:solidFill>
                  <a:schemeClr val="bg1"/>
                </a:solidFill>
              </a:rPr>
              <a:t>Get to Know Your Time Off and Disability Benefits</a:t>
            </a:r>
          </a:p>
        </p:txBody>
      </p:sp>
      <p:pic>
        <p:nvPicPr>
          <p:cNvPr id="6" name="Picture 5" descr="A blue sign with white text&#10;&#10;Description automatically generated">
            <a:extLst>
              <a:ext uri="{FF2B5EF4-FFF2-40B4-BE49-F238E27FC236}">
                <a16:creationId xmlns:a16="http://schemas.microsoft.com/office/drawing/2014/main" id="{D6FAC0A4-F6E7-465C-A561-48011639C6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2661" y="441154"/>
            <a:ext cx="4940438" cy="1155998"/>
          </a:xfrm>
          <a:prstGeom prst="rect">
            <a:avLst/>
          </a:prstGeom>
        </p:spPr>
      </p:pic>
      <p:sp>
        <p:nvSpPr>
          <p:cNvPr id="12" name="Rectangle 11">
            <a:extLst>
              <a:ext uri="{FF2B5EF4-FFF2-40B4-BE49-F238E27FC236}">
                <a16:creationId xmlns:a16="http://schemas.microsoft.com/office/drawing/2014/main" id="{3D9730B5-FC6C-3D46-BB55-7D110BF994B1}"/>
              </a:ext>
            </a:extLst>
          </p:cNvPr>
          <p:cNvSpPr/>
          <p:nvPr/>
        </p:nvSpPr>
        <p:spPr bwMode="auto">
          <a:xfrm>
            <a:off x="7670800" y="5825963"/>
            <a:ext cx="3889829" cy="536837"/>
          </a:xfrm>
          <a:prstGeom prst="rect">
            <a:avLst/>
          </a:prstGeom>
          <a:solidFill>
            <a:srgbClr val="E4415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u="none" strike="noStrike" cap="none" spc="800" normalizeH="0" dirty="0">
                <a:ln>
                  <a:noFill/>
                </a:ln>
                <a:solidFill>
                  <a:srgbClr val="0A2972"/>
                </a:solidFill>
                <a:effectLst/>
                <a:latin typeface="Arial Black" panose="020B0604020202020204" pitchFamily="34" charset="0"/>
                <a:cs typeface="Arial Black" panose="020B0604020202020204" pitchFamily="34" charset="0"/>
              </a:rPr>
              <a:t>LIVE</a:t>
            </a:r>
            <a:r>
              <a:rPr kumimoji="0" lang="en-US" i="0" u="none" strike="noStrike" cap="none" spc="800" normalizeH="0" dirty="0">
                <a:ln>
                  <a:noFill/>
                </a:ln>
                <a:solidFill>
                  <a:schemeClr val="tx2"/>
                </a:solidFill>
                <a:effectLst/>
                <a:latin typeface="Arial" panose="020B0604020202020204" pitchFamily="34" charset="0"/>
              </a:rPr>
              <a:t> </a:t>
            </a:r>
            <a:r>
              <a:rPr kumimoji="0" lang="en-US" b="0" i="0" u="none" strike="noStrike" cap="none" spc="800" normalizeH="0" dirty="0">
                <a:ln>
                  <a:noFill/>
                </a:ln>
                <a:solidFill>
                  <a:schemeClr val="bg1"/>
                </a:solidFill>
                <a:effectLst/>
                <a:latin typeface="Arial" panose="020B0604020202020204" pitchFamily="34" charset="0"/>
              </a:rPr>
              <a:t>YOUR LEGACY</a:t>
            </a:r>
          </a:p>
        </p:txBody>
      </p:sp>
    </p:spTree>
    <p:extLst>
      <p:ext uri="{BB962C8B-B14F-4D97-AF65-F5344CB8AC3E}">
        <p14:creationId xmlns:p14="http://schemas.microsoft.com/office/powerpoint/2010/main" val="269389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A4D5-FB66-323C-8E55-F64072AB9E48}"/>
              </a:ext>
            </a:extLst>
          </p:cNvPr>
          <p:cNvSpPr>
            <a:spLocks noGrp="1"/>
          </p:cNvSpPr>
          <p:nvPr>
            <p:ph type="title"/>
          </p:nvPr>
        </p:nvSpPr>
        <p:spPr/>
        <p:txBody>
          <a:bodyPr/>
          <a:lstStyle/>
          <a:p>
            <a:r>
              <a:rPr lang="en-US" dirty="0"/>
              <a:t>Voluntary Long-term Disability</a:t>
            </a:r>
          </a:p>
        </p:txBody>
      </p:sp>
      <p:sp>
        <p:nvSpPr>
          <p:cNvPr id="3" name="Content Placeholder 2">
            <a:extLst>
              <a:ext uri="{FF2B5EF4-FFF2-40B4-BE49-F238E27FC236}">
                <a16:creationId xmlns:a16="http://schemas.microsoft.com/office/drawing/2014/main" id="{93BF4F34-E1F5-7FEB-9066-04D017D58935}"/>
              </a:ext>
            </a:extLst>
          </p:cNvPr>
          <p:cNvSpPr>
            <a:spLocks noGrp="1"/>
          </p:cNvSpPr>
          <p:nvPr>
            <p:ph idx="1"/>
          </p:nvPr>
        </p:nvSpPr>
        <p:spPr>
          <a:xfrm>
            <a:off x="607997" y="1114749"/>
            <a:ext cx="5488003" cy="1274421"/>
          </a:xfrm>
        </p:spPr>
        <p:txBody>
          <a:bodyPr/>
          <a:lstStyle/>
          <a:p>
            <a:r>
              <a:rPr lang="en-US" dirty="0"/>
              <a:t>Up to 75% of earnings</a:t>
            </a:r>
          </a:p>
          <a:p>
            <a:r>
              <a:rPr lang="en-US" dirty="0"/>
              <a:t>.8 FTE and greater</a:t>
            </a:r>
          </a:p>
          <a:p>
            <a:r>
              <a:rPr lang="en-US" dirty="0"/>
              <a:t>$75,000 base salary</a:t>
            </a:r>
          </a:p>
        </p:txBody>
      </p:sp>
      <p:pic>
        <p:nvPicPr>
          <p:cNvPr id="5" name="Graphic 4">
            <a:extLst>
              <a:ext uri="{FF2B5EF4-FFF2-40B4-BE49-F238E27FC236}">
                <a16:creationId xmlns:a16="http://schemas.microsoft.com/office/drawing/2014/main" id="{64BDC2DE-38B8-C8F2-E6F1-07F629EE74D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28249" y="-118534"/>
            <a:ext cx="2442018" cy="1828800"/>
          </a:xfrm>
          <a:prstGeom prst="rect">
            <a:avLst/>
          </a:prstGeom>
        </p:spPr>
      </p:pic>
      <p:sp>
        <p:nvSpPr>
          <p:cNvPr id="4" name="TextBox 3">
            <a:extLst>
              <a:ext uri="{FF2B5EF4-FFF2-40B4-BE49-F238E27FC236}">
                <a16:creationId xmlns:a16="http://schemas.microsoft.com/office/drawing/2014/main" id="{B958DAC1-C1A7-3247-6606-A83FDB08B6AB}"/>
              </a:ext>
            </a:extLst>
          </p:cNvPr>
          <p:cNvSpPr txBox="1"/>
          <p:nvPr/>
        </p:nvSpPr>
        <p:spPr bwMode="auto">
          <a:xfrm>
            <a:off x="3416975" y="2675590"/>
            <a:ext cx="3039246" cy="492443"/>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Short-term Disability — 100%</a:t>
            </a:r>
          </a:p>
          <a:p>
            <a:pPr algn="ctr"/>
            <a:r>
              <a:rPr lang="en-US" sz="1600" dirty="0">
                <a:solidFill>
                  <a:schemeClr val="bg1"/>
                </a:solidFill>
              </a:rPr>
              <a:t>Up to 83 days of earned </a:t>
            </a:r>
            <a:r>
              <a:rPr lang="en-US" sz="1600" dirty="0" err="1">
                <a:solidFill>
                  <a:schemeClr val="bg1"/>
                </a:solidFill>
              </a:rPr>
              <a:t>hurs</a:t>
            </a:r>
            <a:endParaRPr lang="en-US" sz="1600" dirty="0">
              <a:solidFill>
                <a:schemeClr val="bg1"/>
              </a:solidFill>
            </a:endParaRPr>
          </a:p>
        </p:txBody>
      </p:sp>
      <p:sp>
        <p:nvSpPr>
          <p:cNvPr id="6" name="Rectangle 5">
            <a:extLst>
              <a:ext uri="{FF2B5EF4-FFF2-40B4-BE49-F238E27FC236}">
                <a16:creationId xmlns:a16="http://schemas.microsoft.com/office/drawing/2014/main" id="{835E6B3D-1D4D-FCC5-E487-CCCEA2040D46}"/>
              </a:ext>
            </a:extLst>
          </p:cNvPr>
          <p:cNvSpPr/>
          <p:nvPr/>
        </p:nvSpPr>
        <p:spPr bwMode="auto">
          <a:xfrm>
            <a:off x="3739097" y="2802425"/>
            <a:ext cx="3307161" cy="1286843"/>
          </a:xfrm>
          <a:prstGeom prst="rect">
            <a:avLst/>
          </a:prstGeom>
          <a:solidFill>
            <a:srgbClr val="326A8B"/>
          </a:solidFill>
          <a:ln w="9525" cap="flat" cmpd="sng" algn="ctr">
            <a:solidFill>
              <a:srgbClr val="326A8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8" name="TextBox 7">
            <a:extLst>
              <a:ext uri="{FF2B5EF4-FFF2-40B4-BE49-F238E27FC236}">
                <a16:creationId xmlns:a16="http://schemas.microsoft.com/office/drawing/2014/main" id="{C96A69A5-ECF8-3F5F-3EE3-C9173C7F723D}"/>
              </a:ext>
            </a:extLst>
          </p:cNvPr>
          <p:cNvSpPr txBox="1"/>
          <p:nvPr/>
        </p:nvSpPr>
        <p:spPr bwMode="auto">
          <a:xfrm>
            <a:off x="3865208" y="3058941"/>
            <a:ext cx="3039246" cy="738664"/>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Short-term Disability — 100%</a:t>
            </a:r>
          </a:p>
          <a:p>
            <a:pPr algn="ctr"/>
            <a:r>
              <a:rPr lang="en-US" sz="1600" dirty="0">
                <a:solidFill>
                  <a:schemeClr val="bg1"/>
                </a:solidFill>
              </a:rPr>
              <a:t>Up to 83 calendar days </a:t>
            </a:r>
            <a:br>
              <a:rPr lang="en-US" sz="1600" dirty="0">
                <a:solidFill>
                  <a:schemeClr val="bg1"/>
                </a:solidFill>
              </a:rPr>
            </a:br>
            <a:r>
              <a:rPr lang="en-US" sz="1600" dirty="0">
                <a:solidFill>
                  <a:schemeClr val="bg1"/>
                </a:solidFill>
              </a:rPr>
              <a:t>of earned hours</a:t>
            </a:r>
          </a:p>
        </p:txBody>
      </p:sp>
      <p:sp>
        <p:nvSpPr>
          <p:cNvPr id="9" name="Rectangle 8">
            <a:extLst>
              <a:ext uri="{FF2B5EF4-FFF2-40B4-BE49-F238E27FC236}">
                <a16:creationId xmlns:a16="http://schemas.microsoft.com/office/drawing/2014/main" id="{AAB3AA15-69E5-3858-63FD-BE74E2E1B0B6}"/>
              </a:ext>
            </a:extLst>
          </p:cNvPr>
          <p:cNvSpPr/>
          <p:nvPr/>
        </p:nvSpPr>
        <p:spPr bwMode="auto">
          <a:xfrm>
            <a:off x="609600" y="2802425"/>
            <a:ext cx="2976282" cy="1286843"/>
          </a:xfrm>
          <a:prstGeom prst="rect">
            <a:avLst/>
          </a:prstGeom>
          <a:solidFill>
            <a:srgbClr val="8B0C26"/>
          </a:solidFill>
          <a:ln w="9525" cap="flat" cmpd="sng" algn="ctr">
            <a:solidFill>
              <a:srgbClr val="326A8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0" name="TextBox 9">
            <a:extLst>
              <a:ext uri="{FF2B5EF4-FFF2-40B4-BE49-F238E27FC236}">
                <a16:creationId xmlns:a16="http://schemas.microsoft.com/office/drawing/2014/main" id="{5B2B6489-CF25-A936-364A-10BCA3C8B6D2}"/>
              </a:ext>
            </a:extLst>
          </p:cNvPr>
          <p:cNvSpPr txBox="1"/>
          <p:nvPr/>
        </p:nvSpPr>
        <p:spPr bwMode="auto">
          <a:xfrm>
            <a:off x="840236" y="3069859"/>
            <a:ext cx="2549237" cy="738664"/>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Paid Time Off — 100%</a:t>
            </a:r>
          </a:p>
          <a:p>
            <a:pPr algn="ctr"/>
            <a:r>
              <a:rPr lang="en-US" sz="1600" dirty="0">
                <a:solidFill>
                  <a:schemeClr val="bg1"/>
                </a:solidFill>
              </a:rPr>
              <a:t>Up to 7 calendar days</a:t>
            </a:r>
          </a:p>
          <a:p>
            <a:pPr algn="ctr"/>
            <a:r>
              <a:rPr lang="en-US" sz="1600" dirty="0">
                <a:solidFill>
                  <a:schemeClr val="bg1"/>
                </a:solidFill>
              </a:rPr>
              <a:t>of earned hours</a:t>
            </a:r>
          </a:p>
        </p:txBody>
      </p:sp>
      <p:sp>
        <p:nvSpPr>
          <p:cNvPr id="11" name="Right Arrow 10">
            <a:extLst>
              <a:ext uri="{FF2B5EF4-FFF2-40B4-BE49-F238E27FC236}">
                <a16:creationId xmlns:a16="http://schemas.microsoft.com/office/drawing/2014/main" id="{81411097-0D8D-F260-DC4A-5C9AED1D6D98}"/>
              </a:ext>
            </a:extLst>
          </p:cNvPr>
          <p:cNvSpPr/>
          <p:nvPr/>
        </p:nvSpPr>
        <p:spPr bwMode="auto">
          <a:xfrm>
            <a:off x="7232073" y="2183402"/>
            <a:ext cx="4216215" cy="2491196"/>
          </a:xfrm>
          <a:prstGeom prst="rightArrow">
            <a:avLst/>
          </a:prstGeom>
          <a:solidFill>
            <a:srgbClr val="76717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2" name="TextBox 11">
            <a:extLst>
              <a:ext uri="{FF2B5EF4-FFF2-40B4-BE49-F238E27FC236}">
                <a16:creationId xmlns:a16="http://schemas.microsoft.com/office/drawing/2014/main" id="{AA26E813-07F2-27C3-F61D-7B8F920593C4}"/>
              </a:ext>
            </a:extLst>
          </p:cNvPr>
          <p:cNvSpPr txBox="1"/>
          <p:nvPr/>
        </p:nvSpPr>
        <p:spPr bwMode="auto">
          <a:xfrm>
            <a:off x="7351666" y="3149679"/>
            <a:ext cx="3039246" cy="492443"/>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Long-term Disability — 60%</a:t>
            </a:r>
          </a:p>
          <a:p>
            <a:pPr algn="ctr"/>
            <a:r>
              <a:rPr lang="en-US" sz="1600" dirty="0">
                <a:solidFill>
                  <a:schemeClr val="bg1"/>
                </a:solidFill>
              </a:rPr>
              <a:t>Day 91 through approved period</a:t>
            </a:r>
          </a:p>
        </p:txBody>
      </p:sp>
      <p:sp>
        <p:nvSpPr>
          <p:cNvPr id="14" name="Content Placeholder 2">
            <a:extLst>
              <a:ext uri="{FF2B5EF4-FFF2-40B4-BE49-F238E27FC236}">
                <a16:creationId xmlns:a16="http://schemas.microsoft.com/office/drawing/2014/main" id="{F41CD049-4E62-7EB6-9852-3E61FEF21296}"/>
              </a:ext>
            </a:extLst>
          </p:cNvPr>
          <p:cNvSpPr txBox="1">
            <a:spLocks/>
          </p:cNvSpPr>
          <p:nvPr/>
        </p:nvSpPr>
        <p:spPr>
          <a:xfrm>
            <a:off x="6819228" y="5018360"/>
            <a:ext cx="4983306" cy="567108"/>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8B0C26"/>
                </a:solidFill>
              </a:rPr>
              <a:t>Voluntary LTD can increase</a:t>
            </a:r>
          </a:p>
        </p:txBody>
      </p:sp>
      <p:cxnSp>
        <p:nvCxnSpPr>
          <p:cNvPr id="16" name="Straight Arrow Connector 15">
            <a:extLst>
              <a:ext uri="{FF2B5EF4-FFF2-40B4-BE49-F238E27FC236}">
                <a16:creationId xmlns:a16="http://schemas.microsoft.com/office/drawing/2014/main" id="{2869C2B5-8897-D028-36B8-18F57A5E69DF}"/>
              </a:ext>
            </a:extLst>
          </p:cNvPr>
          <p:cNvCxnSpPr/>
          <p:nvPr/>
        </p:nvCxnSpPr>
        <p:spPr bwMode="auto">
          <a:xfrm flipV="1">
            <a:off x="7416800" y="4148667"/>
            <a:ext cx="0" cy="846666"/>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3808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50E77-0D6D-4374-12C4-AA53EDCEE9FD}"/>
              </a:ext>
            </a:extLst>
          </p:cNvPr>
          <p:cNvSpPr/>
          <p:nvPr/>
        </p:nvSpPr>
        <p:spPr bwMode="gray">
          <a:xfrm>
            <a:off x="6121400" y="-6096"/>
            <a:ext cx="6070600" cy="6072273"/>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2" name="Title 1"/>
          <p:cNvSpPr>
            <a:spLocks noGrp="1"/>
          </p:cNvSpPr>
          <p:nvPr>
            <p:ph type="title"/>
          </p:nvPr>
        </p:nvSpPr>
        <p:spPr/>
        <p:txBody>
          <a:bodyPr/>
          <a:lstStyle/>
          <a:p>
            <a:r>
              <a:rPr lang="en-US" dirty="0">
                <a:solidFill>
                  <a:srgbClr val="002243"/>
                </a:solidFill>
              </a:rPr>
              <a:t>Notice of Leave</a:t>
            </a:r>
          </a:p>
        </p:txBody>
      </p:sp>
      <p:sp>
        <p:nvSpPr>
          <p:cNvPr id="5" name="Content Placeholder 2">
            <a:extLst>
              <a:ext uri="{FF2B5EF4-FFF2-40B4-BE49-F238E27FC236}">
                <a16:creationId xmlns:a16="http://schemas.microsoft.com/office/drawing/2014/main" id="{0CEB2B51-090C-D463-B72B-E11BE82F497E}"/>
              </a:ext>
            </a:extLst>
          </p:cNvPr>
          <p:cNvSpPr>
            <a:spLocks noGrp="1"/>
          </p:cNvSpPr>
          <p:nvPr>
            <p:ph idx="1"/>
          </p:nvPr>
        </p:nvSpPr>
        <p:spPr>
          <a:xfrm>
            <a:off x="630300" y="1325619"/>
            <a:ext cx="4981920" cy="1776162"/>
          </a:xfrm>
        </p:spPr>
        <p:txBody>
          <a:bodyPr/>
          <a:lstStyle/>
          <a:p>
            <a:pPr marL="0" marR="0">
              <a:lnSpc>
                <a:spcPct val="107000"/>
              </a:lnSpc>
              <a:spcBef>
                <a:spcPts val="0"/>
              </a:spcBef>
              <a:spcAft>
                <a:spcPts val="600"/>
              </a:spcAft>
            </a:pPr>
            <a:r>
              <a:rPr lang="en-US" sz="2400" kern="100" dirty="0">
                <a:solidFill>
                  <a:srgbClr val="000000"/>
                </a:solidFill>
                <a:effectLst/>
                <a:ea typeface="Calibri" panose="020F0502020204030204" pitchFamily="34" charset="0"/>
                <a:cs typeface="Times New Roman" panose="02020603050405020304" pitchFamily="18" charset="0"/>
              </a:rPr>
              <a:t>30 days for foreseeable leaves</a:t>
            </a:r>
            <a:endParaRPr lang="en-US" sz="24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600"/>
              </a:spcAft>
              <a:tabLst>
                <a:tab pos="215900" algn="l"/>
              </a:tabLst>
            </a:pPr>
            <a:r>
              <a:rPr lang="en-US" sz="2400" kern="100" dirty="0">
                <a:solidFill>
                  <a:srgbClr val="000000"/>
                </a:solidFill>
                <a:effectLst/>
                <a:ea typeface="Calibri" panose="020F0502020204030204" pitchFamily="34" charset="0"/>
                <a:cs typeface="Times New Roman" panose="02020603050405020304" pitchFamily="18" charset="0"/>
              </a:rPr>
              <a:t>As soon as practicable for others</a:t>
            </a:r>
            <a:endParaRPr lang="en-US" sz="24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br>
              <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br>
            <a:endPar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descr="A close-up of a calendar with orange thumbtacks&#10;&#10;Description automatically generated">
            <a:extLst>
              <a:ext uri="{FF2B5EF4-FFF2-40B4-BE49-F238E27FC236}">
                <a16:creationId xmlns:a16="http://schemas.microsoft.com/office/drawing/2014/main" id="{3E35485C-B625-C154-68EA-49A0527BBED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5999" y="0"/>
            <a:ext cx="6096001" cy="6045200"/>
          </a:xfrm>
          <a:prstGeom prst="rect">
            <a:avLst/>
          </a:prstGeom>
        </p:spPr>
      </p:pic>
    </p:spTree>
    <p:extLst>
      <p:ext uri="{BB962C8B-B14F-4D97-AF65-F5344CB8AC3E}">
        <p14:creationId xmlns:p14="http://schemas.microsoft.com/office/powerpoint/2010/main" val="259882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2C271-BDF3-3DCC-BFFD-CC89E909783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389"/>
          <a:stretch/>
        </p:blipFill>
        <p:spPr>
          <a:xfrm>
            <a:off x="2322286" y="2453935"/>
            <a:ext cx="3076025" cy="2253532"/>
          </a:xfrm>
          <a:prstGeom prst="rect">
            <a:avLst/>
          </a:prstGeom>
        </p:spPr>
      </p:pic>
      <p:sp>
        <p:nvSpPr>
          <p:cNvPr id="19" name="TextBox 18">
            <a:extLst>
              <a:ext uri="{FF2B5EF4-FFF2-40B4-BE49-F238E27FC236}">
                <a16:creationId xmlns:a16="http://schemas.microsoft.com/office/drawing/2014/main" id="{9273EFF9-1E3D-D653-1125-C78518948FF1}"/>
              </a:ext>
            </a:extLst>
          </p:cNvPr>
          <p:cNvSpPr txBox="1"/>
          <p:nvPr/>
        </p:nvSpPr>
        <p:spPr bwMode="auto">
          <a:xfrm>
            <a:off x="1272743" y="940188"/>
            <a:ext cx="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endParaRPr lang="en-US" sz="1400" b="1">
              <a:solidFill>
                <a:schemeClr val="bg1">
                  <a:lumMod val="50000"/>
                </a:schemeClr>
              </a:solidFill>
            </a:endParaRPr>
          </a:p>
        </p:txBody>
      </p:sp>
      <p:sp>
        <p:nvSpPr>
          <p:cNvPr id="20" name="TextBox 19">
            <a:extLst>
              <a:ext uri="{FF2B5EF4-FFF2-40B4-BE49-F238E27FC236}">
                <a16:creationId xmlns:a16="http://schemas.microsoft.com/office/drawing/2014/main" id="{075C6323-51AF-A271-41B1-C9195CD23C34}"/>
              </a:ext>
            </a:extLst>
          </p:cNvPr>
          <p:cNvSpPr txBox="1"/>
          <p:nvPr/>
        </p:nvSpPr>
        <p:spPr bwMode="auto">
          <a:xfrm>
            <a:off x="1233055" y="103211"/>
            <a:ext cx="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endParaRPr lang="en-US" sz="1400" b="1">
              <a:solidFill>
                <a:schemeClr val="bg1">
                  <a:lumMod val="50000"/>
                </a:schemeClr>
              </a:solidFill>
            </a:endParaRPr>
          </a:p>
        </p:txBody>
      </p:sp>
      <p:sp>
        <p:nvSpPr>
          <p:cNvPr id="21" name="TextBox 20">
            <a:extLst>
              <a:ext uri="{FF2B5EF4-FFF2-40B4-BE49-F238E27FC236}">
                <a16:creationId xmlns:a16="http://schemas.microsoft.com/office/drawing/2014/main" id="{05829D12-6254-FE0A-E6D5-BD82FE3BFD83}"/>
              </a:ext>
            </a:extLst>
          </p:cNvPr>
          <p:cNvSpPr txBox="1"/>
          <p:nvPr/>
        </p:nvSpPr>
        <p:spPr bwMode="auto">
          <a:xfrm>
            <a:off x="3896261" y="2750890"/>
            <a:ext cx="7581900" cy="159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lnSpc>
                <a:spcPct val="150000"/>
              </a:lnSpc>
            </a:pPr>
            <a:r>
              <a:rPr lang="en-US" sz="2400" b="1" dirty="0">
                <a:solidFill>
                  <a:schemeClr val="bg1">
                    <a:lumMod val="50000"/>
                  </a:schemeClr>
                </a:solidFill>
              </a:rPr>
              <a:t>lghealthbenefits.com</a:t>
            </a:r>
          </a:p>
          <a:p>
            <a:pPr algn="l">
              <a:lnSpc>
                <a:spcPct val="150000"/>
              </a:lnSpc>
            </a:pPr>
            <a:r>
              <a:rPr lang="en-US" sz="2400" b="1" dirty="0">
                <a:solidFill>
                  <a:srgbClr val="0A2972"/>
                </a:solidFill>
                <a:hlinkClick r:id="rId4">
                  <a:extLst>
                    <a:ext uri="{A12FA001-AC4F-418D-AE19-62706E023703}">
                      <ahyp:hlinkClr xmlns:ahyp="http://schemas.microsoft.com/office/drawing/2018/hyperlinkcolor" val="tx"/>
                    </a:ext>
                  </a:extLst>
                </a:hlinkClick>
              </a:rPr>
              <a:t>LGH-benefits@pennmedicine.upenn.edu</a:t>
            </a:r>
            <a:endParaRPr lang="en-US" sz="2400" b="1" dirty="0">
              <a:solidFill>
                <a:srgbClr val="0A2972"/>
              </a:solidFill>
            </a:endParaRPr>
          </a:p>
          <a:p>
            <a:pPr algn="l">
              <a:lnSpc>
                <a:spcPct val="150000"/>
              </a:lnSpc>
            </a:pPr>
            <a:r>
              <a:rPr lang="en-US" sz="2400" b="1" dirty="0">
                <a:solidFill>
                  <a:schemeClr val="bg1">
                    <a:lumMod val="50000"/>
                  </a:schemeClr>
                </a:solidFill>
              </a:rPr>
              <a:t>Questions?  </a:t>
            </a:r>
            <a:r>
              <a:rPr lang="en-US" sz="2400" dirty="0">
                <a:solidFill>
                  <a:schemeClr val="bg1">
                    <a:lumMod val="50000"/>
                  </a:schemeClr>
                </a:solidFill>
              </a:rPr>
              <a:t>Call</a:t>
            </a:r>
            <a:r>
              <a:rPr lang="en-US" sz="2400" b="1" dirty="0">
                <a:solidFill>
                  <a:schemeClr val="bg1">
                    <a:lumMod val="50000"/>
                  </a:schemeClr>
                </a:solidFill>
              </a:rPr>
              <a:t> 717-544-4915</a:t>
            </a:r>
          </a:p>
        </p:txBody>
      </p:sp>
      <p:sp>
        <p:nvSpPr>
          <p:cNvPr id="23" name="Rectangle 22">
            <a:extLst>
              <a:ext uri="{FF2B5EF4-FFF2-40B4-BE49-F238E27FC236}">
                <a16:creationId xmlns:a16="http://schemas.microsoft.com/office/drawing/2014/main" id="{D5F499F7-26B4-23C8-43C5-8D60D14843E0}"/>
              </a:ext>
            </a:extLst>
          </p:cNvPr>
          <p:cNvSpPr/>
          <p:nvPr/>
        </p:nvSpPr>
        <p:spPr bwMode="auto">
          <a:xfrm>
            <a:off x="667657" y="537029"/>
            <a:ext cx="10972800" cy="1233714"/>
          </a:xfrm>
          <a:prstGeom prst="rect">
            <a:avLst/>
          </a:prstGeom>
          <a:solidFill>
            <a:srgbClr val="0A297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a:ln>
                  <a:noFill/>
                </a:ln>
                <a:solidFill>
                  <a:schemeClr val="bg1"/>
                </a:solidFill>
                <a:effectLst/>
                <a:latin typeface="Arial" panose="020B0604020202020204" pitchFamily="34" charset="0"/>
              </a:rPr>
              <a:t>  Explore, Connect, Get Answers</a:t>
            </a:r>
          </a:p>
        </p:txBody>
      </p:sp>
      <p:sp>
        <p:nvSpPr>
          <p:cNvPr id="2" name="Content Placeholder 2">
            <a:extLst>
              <a:ext uri="{FF2B5EF4-FFF2-40B4-BE49-F238E27FC236}">
                <a16:creationId xmlns:a16="http://schemas.microsoft.com/office/drawing/2014/main" id="{DEDE5FC3-A292-0F94-8B47-489B86B32F99}"/>
              </a:ext>
            </a:extLst>
          </p:cNvPr>
          <p:cNvSpPr txBox="1">
            <a:spLocks/>
          </p:cNvSpPr>
          <p:nvPr/>
        </p:nvSpPr>
        <p:spPr>
          <a:xfrm>
            <a:off x="1993227" y="5185992"/>
            <a:ext cx="8793306" cy="567108"/>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15000"/>
              </a:lnSpc>
              <a:spcBef>
                <a:spcPts val="0"/>
              </a:spcBef>
              <a:spcAft>
                <a:spcPts val="800"/>
              </a:spcAft>
              <a:buNone/>
            </a:pPr>
            <a:r>
              <a:rPr lang="en-US" sz="1800" b="1" kern="100" dirty="0">
                <a:solidFill>
                  <a:srgbClr val="8B0C26"/>
                </a:solidFill>
                <a:effectLst/>
                <a:latin typeface="Arial" panose="020B0604020202020204" pitchFamily="34" charset="0"/>
                <a:ea typeface="Calibri" panose="020F0502020204030204" pitchFamily="34" charset="0"/>
                <a:cs typeface="Times New Roman" panose="02020603050405020304" pitchFamily="18" charset="0"/>
              </a:rPr>
              <a:t>Copies of the plan documents are always available at lghealthbenefits.com</a:t>
            </a:r>
            <a:endParaRPr lang="en-US" sz="1800" b="1" kern="100" dirty="0">
              <a:solidFill>
                <a:srgbClr val="8B0C2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041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50E77-0D6D-4374-12C4-AA53EDCEE9FD}"/>
              </a:ext>
            </a:extLst>
          </p:cNvPr>
          <p:cNvSpPr/>
          <p:nvPr/>
        </p:nvSpPr>
        <p:spPr bwMode="gray">
          <a:xfrm>
            <a:off x="6121400" y="-6096"/>
            <a:ext cx="6070600" cy="6072273"/>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2" name="Title 1"/>
          <p:cNvSpPr>
            <a:spLocks noGrp="1"/>
          </p:cNvSpPr>
          <p:nvPr>
            <p:ph type="title"/>
          </p:nvPr>
        </p:nvSpPr>
        <p:spPr/>
        <p:txBody>
          <a:bodyPr/>
          <a:lstStyle/>
          <a:p>
            <a:r>
              <a:rPr lang="en-US" dirty="0">
                <a:solidFill>
                  <a:srgbClr val="002243"/>
                </a:solidFill>
              </a:rPr>
              <a:t>Paid Time Off</a:t>
            </a:r>
          </a:p>
        </p:txBody>
      </p:sp>
      <p:sp>
        <p:nvSpPr>
          <p:cNvPr id="5" name="Content Placeholder 2">
            <a:extLst>
              <a:ext uri="{FF2B5EF4-FFF2-40B4-BE49-F238E27FC236}">
                <a16:creationId xmlns:a16="http://schemas.microsoft.com/office/drawing/2014/main" id="{0CEB2B51-090C-D463-B72B-E11BE82F497E}"/>
              </a:ext>
            </a:extLst>
          </p:cNvPr>
          <p:cNvSpPr>
            <a:spLocks noGrp="1"/>
          </p:cNvSpPr>
          <p:nvPr>
            <p:ph idx="1"/>
          </p:nvPr>
        </p:nvSpPr>
        <p:spPr>
          <a:xfrm>
            <a:off x="630300" y="1325619"/>
            <a:ext cx="4981920" cy="4312112"/>
          </a:xfrm>
        </p:spPr>
        <p:txBody>
          <a:bodyPr/>
          <a:lstStyle/>
          <a:p>
            <a:pPr marR="0">
              <a:lnSpc>
                <a:spcPct val="107000"/>
              </a:lnSpc>
              <a:spcBef>
                <a:spcPts val="0"/>
              </a:spcBef>
              <a:spcAft>
                <a:spcPts val="600"/>
              </a:spcAft>
            </a:pPr>
            <a:r>
              <a:rPr lang="en-US" sz="2400" kern="100" dirty="0">
                <a:solidFill>
                  <a:srgbClr val="000000"/>
                </a:solidFill>
                <a:effectLst/>
                <a:ea typeface="Calibri" panose="020F0502020204030204" pitchFamily="34" charset="0"/>
                <a:cs typeface="Times New Roman" panose="02020603050405020304" pitchFamily="18" charset="0"/>
              </a:rPr>
              <a:t>Accrue hours with each paycheck</a:t>
            </a:r>
            <a:endParaRPr lang="en-US" sz="2400" kern="100" dirty="0">
              <a:effectLst/>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400" kern="100" dirty="0">
                <a:solidFill>
                  <a:srgbClr val="000000"/>
                </a:solidFill>
                <a:effectLst/>
                <a:ea typeface="Calibri" panose="020F0502020204030204" pitchFamily="34" charset="0"/>
                <a:cs typeface="Times New Roman" panose="02020603050405020304" pitchFamily="18" charset="0"/>
              </a:rPr>
              <a:t>Based on FTE and hours you work</a:t>
            </a:r>
            <a:endParaRPr lang="en-US" sz="2400" kern="100" dirty="0">
              <a:effectLst/>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400" kern="100" dirty="0">
                <a:solidFill>
                  <a:srgbClr val="000000"/>
                </a:solidFill>
                <a:effectLst/>
                <a:ea typeface="Calibri" panose="020F0502020204030204" pitchFamily="34" charset="0"/>
                <a:cs typeface="Times New Roman" panose="02020603050405020304" pitchFamily="18" charset="0"/>
              </a:rPr>
              <a:t>Find Accrual Allotment chart on </a:t>
            </a:r>
            <a:r>
              <a:rPr lang="en-US" sz="2400" kern="100" dirty="0" err="1">
                <a:solidFill>
                  <a:srgbClr val="000000"/>
                </a:solidFill>
                <a:effectLst/>
                <a:ea typeface="Calibri" panose="020F0502020204030204" pitchFamily="34" charset="0"/>
                <a:cs typeface="Times New Roman" panose="02020603050405020304" pitchFamily="18" charset="0"/>
              </a:rPr>
              <a:t>StarNet</a:t>
            </a:r>
            <a:endParaRPr lang="en-US" sz="2400" kern="100" dirty="0">
              <a:effectLst/>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400" kern="100" dirty="0">
                <a:solidFill>
                  <a:srgbClr val="000000"/>
                </a:solidFill>
                <a:effectLst/>
                <a:ea typeface="Calibri" panose="020F0502020204030204" pitchFamily="34" charset="0"/>
                <a:cs typeface="Times New Roman" panose="02020603050405020304" pitchFamily="18" charset="0"/>
              </a:rPr>
              <a:t>No need to specify reason</a:t>
            </a:r>
            <a:endParaRPr lang="en-US" sz="2400" kern="100" dirty="0">
              <a:effectLst/>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400" kern="100" dirty="0">
                <a:solidFill>
                  <a:srgbClr val="000000"/>
                </a:solidFill>
                <a:effectLst/>
                <a:ea typeface="Calibri" panose="020F0502020204030204" pitchFamily="34" charset="0"/>
                <a:cs typeface="Times New Roman" panose="02020603050405020304" pitchFamily="18" charset="0"/>
              </a:rPr>
              <a:t>Schedule per department policy</a:t>
            </a:r>
          </a:p>
          <a:p>
            <a:pPr marL="0" marR="0">
              <a:lnSpc>
                <a:spcPct val="107000"/>
              </a:lnSpc>
              <a:spcBef>
                <a:spcPts val="0"/>
              </a:spcBef>
              <a:spcAft>
                <a:spcPts val="600"/>
              </a:spcAft>
            </a:pPr>
            <a:endParaRPr lang="en-US" sz="1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800" b="1" kern="100" dirty="0" err="1">
                <a:solidFill>
                  <a:srgbClr val="8B0C26"/>
                </a:solidFill>
                <a:effectLst/>
                <a:highlight>
                  <a:srgbClr val="FFFFFF"/>
                </a:highlight>
                <a:latin typeface="Helvetica" pitchFamily="2" charset="0"/>
                <a:ea typeface="Calibri" panose="020F0502020204030204" pitchFamily="34" charset="0"/>
                <a:cs typeface="Helvetica" pitchFamily="2" charset="0"/>
              </a:rPr>
              <a:t>PTO-Questions@Pennmedicine.upenn.edu</a:t>
            </a:r>
            <a:endParaRPr lang="en-US" sz="1800" b="1" kern="100" dirty="0">
              <a:solidFill>
                <a:srgbClr val="8B0C26"/>
              </a:solidFill>
              <a:effectLst/>
              <a:latin typeface="Calibri" panose="020F0502020204030204" pitchFamily="34" charset="0"/>
              <a:ea typeface="Calibri" panose="020F0502020204030204" pitchFamily="34" charset="0"/>
              <a:cs typeface="Times New Roman" panose="02020603050405020304" pitchFamily="18" charset="0"/>
            </a:endParaRPr>
          </a:p>
          <a:p>
            <a:pPr marL="39687" marR="0" indent="0">
              <a:lnSpc>
                <a:spcPct val="107000"/>
              </a:lnSpc>
              <a:spcBef>
                <a:spcPts val="0"/>
              </a:spcBef>
              <a:spcAft>
                <a:spcPts val="600"/>
              </a:spcAft>
              <a:buNone/>
            </a:pPr>
            <a:br>
              <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erson and person on a boat&#10;&#10;Description automatically generated">
            <a:extLst>
              <a:ext uri="{FF2B5EF4-FFF2-40B4-BE49-F238E27FC236}">
                <a16:creationId xmlns:a16="http://schemas.microsoft.com/office/drawing/2014/main" id="{CE99B553-CA2F-9697-B7ED-FA6D4B748C6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069707"/>
          </a:xfrm>
          <a:prstGeom prst="rect">
            <a:avLst/>
          </a:prstGeom>
        </p:spPr>
      </p:pic>
    </p:spTree>
    <p:extLst>
      <p:ext uri="{BB962C8B-B14F-4D97-AF65-F5344CB8AC3E}">
        <p14:creationId xmlns:p14="http://schemas.microsoft.com/office/powerpoint/2010/main" val="58462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A4D5-FB66-323C-8E55-F64072AB9E48}"/>
              </a:ext>
            </a:extLst>
          </p:cNvPr>
          <p:cNvSpPr>
            <a:spLocks noGrp="1"/>
          </p:cNvSpPr>
          <p:nvPr>
            <p:ph type="title"/>
          </p:nvPr>
        </p:nvSpPr>
        <p:spPr>
          <a:xfrm>
            <a:off x="605368" y="476872"/>
            <a:ext cx="5118099" cy="461665"/>
          </a:xfrm>
        </p:spPr>
        <p:txBody>
          <a:bodyPr/>
          <a:lstStyle/>
          <a:p>
            <a:r>
              <a:rPr lang="en-US" dirty="0"/>
              <a:t>Holidays</a:t>
            </a:r>
          </a:p>
        </p:txBody>
      </p:sp>
      <p:pic>
        <p:nvPicPr>
          <p:cNvPr id="6" name="Picture 5">
            <a:extLst>
              <a:ext uri="{FF2B5EF4-FFF2-40B4-BE49-F238E27FC236}">
                <a16:creationId xmlns:a16="http://schemas.microsoft.com/office/drawing/2014/main" id="{37DB4C12-2A3A-E70C-EE6B-75CFE75EC9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5999" y="0"/>
            <a:ext cx="6096001" cy="6062133"/>
          </a:xfrm>
          <a:prstGeom prst="rect">
            <a:avLst/>
          </a:prstGeom>
        </p:spPr>
      </p:pic>
      <p:sp>
        <p:nvSpPr>
          <p:cNvPr id="5" name="Content Placeholder 2">
            <a:extLst>
              <a:ext uri="{FF2B5EF4-FFF2-40B4-BE49-F238E27FC236}">
                <a16:creationId xmlns:a16="http://schemas.microsoft.com/office/drawing/2014/main" id="{A15C2CA7-3639-65AD-321B-7D88FC3A7161}"/>
              </a:ext>
            </a:extLst>
          </p:cNvPr>
          <p:cNvSpPr txBox="1">
            <a:spLocks/>
          </p:cNvSpPr>
          <p:nvPr/>
        </p:nvSpPr>
        <p:spPr bwMode="auto">
          <a:xfrm>
            <a:off x="630300" y="1256344"/>
            <a:ext cx="4981920" cy="520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spcAft>
                <a:spcPts val="600"/>
              </a:spcAft>
            </a:pPr>
            <a:r>
              <a:rPr lang="en-US" sz="2400" kern="100" dirty="0">
                <a:solidFill>
                  <a:srgbClr val="000000"/>
                </a:solidFill>
                <a:ea typeface="Calibri" panose="020F0502020204030204" pitchFamily="34" charset="0"/>
                <a:cs typeface="Times New Roman" panose="02020603050405020304" pitchFamily="18" charset="0"/>
              </a:rPr>
              <a:t>New Year’s Day</a:t>
            </a:r>
          </a:p>
          <a:p>
            <a:pPr marL="0">
              <a:lnSpc>
                <a:spcPct val="107000"/>
              </a:lnSpc>
              <a:spcBef>
                <a:spcPts val="0"/>
              </a:spcBef>
              <a:spcAft>
                <a:spcPts val="600"/>
              </a:spcAft>
            </a:pPr>
            <a:r>
              <a:rPr lang="en-US" sz="2400" kern="100" dirty="0">
                <a:solidFill>
                  <a:srgbClr val="000000"/>
                </a:solidFill>
                <a:ea typeface="Calibri" panose="020F0502020204030204" pitchFamily="34" charset="0"/>
                <a:cs typeface="Times New Roman" panose="02020603050405020304" pitchFamily="18" charset="0"/>
              </a:rPr>
              <a:t>Martin Luther King Jr. Day</a:t>
            </a:r>
          </a:p>
          <a:p>
            <a:pPr marL="0">
              <a:lnSpc>
                <a:spcPct val="107000"/>
              </a:lnSpc>
              <a:spcBef>
                <a:spcPts val="0"/>
              </a:spcBef>
              <a:spcAft>
                <a:spcPts val="600"/>
              </a:spcAft>
            </a:pPr>
            <a:r>
              <a:rPr lang="en-US" sz="2400" kern="100" dirty="0">
                <a:solidFill>
                  <a:srgbClr val="000000"/>
                </a:solidFill>
                <a:ea typeface="Calibri" panose="020F0502020204030204" pitchFamily="34" charset="0"/>
                <a:cs typeface="Times New Roman" panose="02020603050405020304" pitchFamily="18" charset="0"/>
              </a:rPr>
              <a:t>Memorial Day</a:t>
            </a:r>
          </a:p>
          <a:p>
            <a:pPr marL="0">
              <a:lnSpc>
                <a:spcPct val="107000"/>
              </a:lnSpc>
              <a:spcBef>
                <a:spcPts val="0"/>
              </a:spcBef>
              <a:spcAft>
                <a:spcPts val="600"/>
              </a:spcAft>
            </a:pPr>
            <a:r>
              <a:rPr lang="en-US" sz="2400" kern="100" dirty="0">
                <a:solidFill>
                  <a:srgbClr val="000000"/>
                </a:solidFill>
                <a:ea typeface="Calibri" panose="020F0502020204030204" pitchFamily="34" charset="0"/>
                <a:cs typeface="Times New Roman" panose="02020603050405020304" pitchFamily="18" charset="0"/>
              </a:rPr>
              <a:t>Juneteenth</a:t>
            </a:r>
          </a:p>
          <a:p>
            <a:pPr marL="0">
              <a:lnSpc>
                <a:spcPct val="107000"/>
              </a:lnSpc>
              <a:spcBef>
                <a:spcPts val="0"/>
              </a:spcBef>
              <a:spcAft>
                <a:spcPts val="600"/>
              </a:spcAft>
            </a:pPr>
            <a:r>
              <a:rPr lang="en-US" sz="2400" kern="100" dirty="0">
                <a:solidFill>
                  <a:srgbClr val="000000"/>
                </a:solidFill>
                <a:ea typeface="Calibri" panose="020F0502020204030204" pitchFamily="34" charset="0"/>
                <a:cs typeface="Times New Roman" panose="02020603050405020304" pitchFamily="18" charset="0"/>
              </a:rPr>
              <a:t>Independence Day</a:t>
            </a:r>
          </a:p>
          <a:p>
            <a:pPr marL="0">
              <a:lnSpc>
                <a:spcPct val="107000"/>
              </a:lnSpc>
              <a:spcBef>
                <a:spcPts val="0"/>
              </a:spcBef>
              <a:spcAft>
                <a:spcPts val="600"/>
              </a:spcAft>
            </a:pPr>
            <a:r>
              <a:rPr lang="en-US" sz="2400" kern="100" dirty="0">
                <a:solidFill>
                  <a:srgbClr val="000000"/>
                </a:solidFill>
                <a:ea typeface="Calibri" panose="020F0502020204030204" pitchFamily="34" charset="0"/>
                <a:cs typeface="Times New Roman" panose="02020603050405020304" pitchFamily="18" charset="0"/>
              </a:rPr>
              <a:t>Labor Day</a:t>
            </a:r>
          </a:p>
          <a:p>
            <a:pPr marL="0">
              <a:lnSpc>
                <a:spcPct val="107000"/>
              </a:lnSpc>
              <a:spcBef>
                <a:spcPts val="0"/>
              </a:spcBef>
              <a:spcAft>
                <a:spcPts val="600"/>
              </a:spcAft>
            </a:pPr>
            <a:r>
              <a:rPr lang="en-US" sz="2400" kern="100" dirty="0">
                <a:solidFill>
                  <a:srgbClr val="000000"/>
                </a:solidFill>
                <a:ea typeface="Calibri" panose="020F0502020204030204" pitchFamily="34" charset="0"/>
                <a:cs typeface="Times New Roman" panose="02020603050405020304" pitchFamily="18" charset="0"/>
              </a:rPr>
              <a:t>Thanksgiving</a:t>
            </a:r>
          </a:p>
          <a:p>
            <a:pPr marL="0">
              <a:lnSpc>
                <a:spcPct val="107000"/>
              </a:lnSpc>
              <a:spcBef>
                <a:spcPts val="0"/>
              </a:spcBef>
              <a:spcAft>
                <a:spcPts val="600"/>
              </a:spcAft>
            </a:pPr>
            <a:r>
              <a:rPr lang="en-US" sz="2400" kern="100" dirty="0">
                <a:solidFill>
                  <a:srgbClr val="000000"/>
                </a:solidFill>
                <a:ea typeface="Calibri" panose="020F0502020204030204" pitchFamily="34" charset="0"/>
                <a:cs typeface="Times New Roman" panose="02020603050405020304" pitchFamily="18" charset="0"/>
              </a:rPr>
              <a:t>Christmas</a:t>
            </a:r>
          </a:p>
          <a:p>
            <a:pPr marL="0">
              <a:lnSpc>
                <a:spcPct val="107000"/>
              </a:lnSpc>
              <a:spcBef>
                <a:spcPts val="0"/>
              </a:spcBef>
              <a:spcAft>
                <a:spcPts val="600"/>
              </a:spcAft>
            </a:pPr>
            <a:endParaRPr lang="en-US" sz="2400" kern="100" dirty="0">
              <a:solidFill>
                <a:srgbClr val="000000"/>
              </a:solidFill>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Font typeface="Lucida Grande" panose="020B0600040502020204" pitchFamily="34" charset="0"/>
              <a:buNone/>
            </a:pPr>
            <a:br>
              <a:rPr lang="en-US" sz="2400" kern="100" dirty="0">
                <a:solidFill>
                  <a:srgbClr val="002243"/>
                </a:solidFill>
                <a:ea typeface="Calibri" panose="020F0502020204030204" pitchFamily="34" charset="0"/>
                <a:cs typeface="Times New Roman" panose="02020603050405020304" pitchFamily="18" charset="0"/>
              </a:rPr>
            </a:br>
            <a:endParaRPr lang="en-US" sz="2400" kern="100" dirty="0">
              <a:ea typeface="Calibri" panose="020F0502020204030204" pitchFamily="34" charset="0"/>
              <a:cs typeface="Times New Roman" panose="02020603050405020304" pitchFamily="18" charset="0"/>
            </a:endParaRPr>
          </a:p>
        </p:txBody>
      </p:sp>
      <p:pic>
        <p:nvPicPr>
          <p:cNvPr id="8" name="Picture 7" descr="A group of people holding sparklers&#10;&#10;Description automatically generated">
            <a:extLst>
              <a:ext uri="{FF2B5EF4-FFF2-40B4-BE49-F238E27FC236}">
                <a16:creationId xmlns:a16="http://schemas.microsoft.com/office/drawing/2014/main" id="{708EDFBF-A2D2-25DB-D785-229C29A9528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95999" y="0"/>
            <a:ext cx="6096001" cy="6062133"/>
          </a:xfrm>
          <a:prstGeom prst="rect">
            <a:avLst/>
          </a:prstGeom>
        </p:spPr>
      </p:pic>
    </p:spTree>
    <p:extLst>
      <p:ext uri="{BB962C8B-B14F-4D97-AF65-F5344CB8AC3E}">
        <p14:creationId xmlns:p14="http://schemas.microsoft.com/office/powerpoint/2010/main" val="399341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50E77-0D6D-4374-12C4-AA53EDCEE9FD}"/>
              </a:ext>
            </a:extLst>
          </p:cNvPr>
          <p:cNvSpPr/>
          <p:nvPr/>
        </p:nvSpPr>
        <p:spPr bwMode="gray">
          <a:xfrm>
            <a:off x="6121400" y="-6096"/>
            <a:ext cx="6070600" cy="6072273"/>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2" name="Title 1"/>
          <p:cNvSpPr>
            <a:spLocks noGrp="1"/>
          </p:cNvSpPr>
          <p:nvPr>
            <p:ph type="title"/>
          </p:nvPr>
        </p:nvSpPr>
        <p:spPr/>
        <p:txBody>
          <a:bodyPr/>
          <a:lstStyle/>
          <a:p>
            <a:r>
              <a:rPr lang="en-US" dirty="0">
                <a:solidFill>
                  <a:srgbClr val="002243"/>
                </a:solidFill>
              </a:rPr>
              <a:t>Paid Parental Time</a:t>
            </a:r>
          </a:p>
        </p:txBody>
      </p:sp>
      <p:sp>
        <p:nvSpPr>
          <p:cNvPr id="5" name="Content Placeholder 2">
            <a:extLst>
              <a:ext uri="{FF2B5EF4-FFF2-40B4-BE49-F238E27FC236}">
                <a16:creationId xmlns:a16="http://schemas.microsoft.com/office/drawing/2014/main" id="{0CEB2B51-090C-D463-B72B-E11BE82F497E}"/>
              </a:ext>
            </a:extLst>
          </p:cNvPr>
          <p:cNvSpPr>
            <a:spLocks noGrp="1"/>
          </p:cNvSpPr>
          <p:nvPr>
            <p:ph idx="1"/>
          </p:nvPr>
        </p:nvSpPr>
        <p:spPr>
          <a:xfrm>
            <a:off x="630300" y="1325619"/>
            <a:ext cx="5202464" cy="2298228"/>
          </a:xfrm>
        </p:spPr>
        <p:txBody>
          <a:bodyPr/>
          <a:lstStyle/>
          <a:p>
            <a:pPr marR="0">
              <a:lnSpc>
                <a:spcPct val="107000"/>
              </a:lnSpc>
              <a:spcBef>
                <a:spcPts val="0"/>
              </a:spcBef>
              <a:spcAft>
                <a:spcPts val="60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100% of pay</a:t>
            </a:r>
          </a:p>
          <a:p>
            <a:pPr marR="0">
              <a:lnSpc>
                <a:spcPct val="107000"/>
              </a:lnSpc>
              <a:spcBef>
                <a:spcPts val="0"/>
              </a:spcBef>
              <a:spcAft>
                <a:spcPts val="600"/>
              </a:spcAft>
            </a:pPr>
            <a:r>
              <a:rPr lang="en-US" sz="2400"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t>Up to 4 weeks</a:t>
            </a:r>
          </a:p>
          <a:p>
            <a:pPr marR="0">
              <a:lnSpc>
                <a:spcPct val="107000"/>
              </a:lnSpc>
              <a:spcBef>
                <a:spcPts val="0"/>
              </a:spcBef>
              <a:spcAft>
                <a:spcPts val="600"/>
              </a:spcAft>
            </a:pPr>
            <a:r>
              <a:rPr lang="en-US" sz="2400"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t>.5 FTE and six months of employment</a:t>
            </a:r>
            <a:br>
              <a:rPr lang="en-US" sz="2400"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br>
            <a:endParaRPr lang="en-US" sz="2400"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0A611AE-FB98-DAD6-07D0-9935052438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14800"/>
            <a:ext cx="6096000" cy="6076933"/>
          </a:xfrm>
          <a:prstGeom prst="rect">
            <a:avLst/>
          </a:prstGeom>
        </p:spPr>
      </p:pic>
    </p:spTree>
    <p:extLst>
      <p:ext uri="{BB962C8B-B14F-4D97-AF65-F5344CB8AC3E}">
        <p14:creationId xmlns:p14="http://schemas.microsoft.com/office/powerpoint/2010/main" val="427687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50E77-0D6D-4374-12C4-AA53EDCEE9FD}"/>
              </a:ext>
            </a:extLst>
          </p:cNvPr>
          <p:cNvSpPr/>
          <p:nvPr/>
        </p:nvSpPr>
        <p:spPr bwMode="gray">
          <a:xfrm>
            <a:off x="6121400" y="-6096"/>
            <a:ext cx="6070600" cy="6072273"/>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2" name="Title 1"/>
          <p:cNvSpPr>
            <a:spLocks noGrp="1"/>
          </p:cNvSpPr>
          <p:nvPr>
            <p:ph type="title"/>
          </p:nvPr>
        </p:nvSpPr>
        <p:spPr/>
        <p:txBody>
          <a:bodyPr/>
          <a:lstStyle/>
          <a:p>
            <a:r>
              <a:rPr lang="en-US" dirty="0">
                <a:solidFill>
                  <a:srgbClr val="002243"/>
                </a:solidFill>
              </a:rPr>
              <a:t>Family and Medical Leave</a:t>
            </a:r>
          </a:p>
        </p:txBody>
      </p:sp>
      <p:sp>
        <p:nvSpPr>
          <p:cNvPr id="5" name="Content Placeholder 2">
            <a:extLst>
              <a:ext uri="{FF2B5EF4-FFF2-40B4-BE49-F238E27FC236}">
                <a16:creationId xmlns:a16="http://schemas.microsoft.com/office/drawing/2014/main" id="{0CEB2B51-090C-D463-B72B-E11BE82F497E}"/>
              </a:ext>
            </a:extLst>
          </p:cNvPr>
          <p:cNvSpPr>
            <a:spLocks noGrp="1"/>
          </p:cNvSpPr>
          <p:nvPr>
            <p:ph idx="1"/>
          </p:nvPr>
        </p:nvSpPr>
        <p:spPr>
          <a:xfrm>
            <a:off x="630300" y="1325619"/>
            <a:ext cx="4981920" cy="4850144"/>
          </a:xfrm>
        </p:spPr>
        <p:txBody>
          <a:bodyPr/>
          <a:lstStyle/>
          <a:p>
            <a:pPr marR="0">
              <a:lnSpc>
                <a:spcPct val="107000"/>
              </a:lnSpc>
              <a:spcBef>
                <a:spcPts val="0"/>
              </a:spcBef>
              <a:spcAft>
                <a:spcPts val="600"/>
              </a:spcAft>
            </a:pPr>
            <a:r>
              <a:rPr lang="en-US" sz="2400" kern="100" dirty="0">
                <a:solidFill>
                  <a:srgbClr val="000000"/>
                </a:solidFill>
                <a:effectLst/>
                <a:ea typeface="Calibri" panose="020F0502020204030204" pitchFamily="34" charset="0"/>
                <a:cs typeface="Times New Roman" panose="02020603050405020304" pitchFamily="18" charset="0"/>
              </a:rPr>
              <a:t>Unpaid leave</a:t>
            </a:r>
            <a:endParaRPr lang="en-US" sz="2400" kern="100" dirty="0">
              <a:effectLst/>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400" kern="100" dirty="0">
                <a:solidFill>
                  <a:srgbClr val="000000"/>
                </a:solidFill>
                <a:effectLst/>
                <a:ea typeface="Calibri" panose="020F0502020204030204" pitchFamily="34" charset="0"/>
                <a:cs typeface="Times New Roman" panose="02020603050405020304" pitchFamily="18" charset="0"/>
              </a:rPr>
              <a:t>Up to 12 weeks</a:t>
            </a:r>
            <a:endParaRPr lang="en-US" sz="2400" kern="100" dirty="0">
              <a:effectLst/>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400" kern="100" dirty="0">
                <a:solidFill>
                  <a:srgbClr val="000000"/>
                </a:solidFill>
                <a:effectLst/>
                <a:ea typeface="Calibri" panose="020F0502020204030204" pitchFamily="34" charset="0"/>
                <a:cs typeface="Times New Roman" panose="02020603050405020304" pitchFamily="18" charset="0"/>
              </a:rPr>
              <a:t>Birth, adoption or placement of child</a:t>
            </a:r>
            <a:endParaRPr lang="en-US" sz="2400" kern="100" dirty="0">
              <a:effectLst/>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400" kern="100" dirty="0">
                <a:solidFill>
                  <a:srgbClr val="000000"/>
                </a:solidFill>
                <a:effectLst/>
                <a:ea typeface="Calibri" panose="020F0502020204030204" pitchFamily="34" charset="0"/>
                <a:cs typeface="Times New Roman" panose="02020603050405020304" pitchFamily="18" charset="0"/>
              </a:rPr>
              <a:t>Care for spouse, child or parent</a:t>
            </a:r>
            <a:endParaRPr lang="en-US" sz="2400" kern="100" dirty="0">
              <a:effectLst/>
              <a:ea typeface="Calibri" panose="020F0502020204030204" pitchFamily="34" charset="0"/>
              <a:cs typeface="Times New Roman" panose="02020603050405020304" pitchFamily="18" charset="0"/>
            </a:endParaRPr>
          </a:p>
          <a:p>
            <a:pPr marR="0">
              <a:lnSpc>
                <a:spcPct val="107000"/>
              </a:lnSpc>
              <a:spcBef>
                <a:spcPts val="0"/>
              </a:spcBef>
              <a:spcAft>
                <a:spcPts val="600"/>
              </a:spcAft>
              <a:tabLst>
                <a:tab pos="215900" algn="l"/>
              </a:tabLst>
            </a:pPr>
            <a:r>
              <a:rPr lang="en-US" sz="2400" kern="100" dirty="0">
                <a:solidFill>
                  <a:srgbClr val="000000"/>
                </a:solidFill>
                <a:effectLst/>
                <a:ea typeface="Calibri" panose="020F0502020204030204" pitchFamily="34" charset="0"/>
                <a:cs typeface="Times New Roman" panose="02020603050405020304" pitchFamily="18" charset="0"/>
              </a:rPr>
              <a:t>Spouse, son, daughter or parent on active</a:t>
            </a:r>
            <a:r>
              <a:rPr lang="en-US" sz="2400" kern="100" dirty="0">
                <a:solidFill>
                  <a:srgbClr val="000000"/>
                </a:solidFill>
                <a:ea typeface="Calibri" panose="020F0502020204030204" pitchFamily="34" charset="0"/>
                <a:cs typeface="Times New Roman" panose="02020603050405020304" pitchFamily="18" charset="0"/>
              </a:rPr>
              <a:t> </a:t>
            </a:r>
            <a:r>
              <a:rPr lang="en-US" sz="2400" kern="100" dirty="0">
                <a:solidFill>
                  <a:srgbClr val="000000"/>
                </a:solidFill>
                <a:effectLst/>
                <a:ea typeface="Calibri" panose="020F0502020204030204" pitchFamily="34" charset="0"/>
                <a:cs typeface="Times New Roman" panose="02020603050405020304" pitchFamily="18" charset="0"/>
              </a:rPr>
              <a:t>military duty</a:t>
            </a:r>
            <a:endParaRPr lang="en-US" sz="2400" kern="100" dirty="0">
              <a:effectLst/>
              <a:ea typeface="Calibri" panose="020F0502020204030204" pitchFamily="34" charset="0"/>
              <a:cs typeface="Times New Roman" panose="02020603050405020304" pitchFamily="18" charset="0"/>
            </a:endParaRPr>
          </a:p>
          <a:p>
            <a:pPr marR="0">
              <a:lnSpc>
                <a:spcPct val="107000"/>
              </a:lnSpc>
              <a:spcBef>
                <a:spcPts val="0"/>
              </a:spcBef>
              <a:spcAft>
                <a:spcPts val="600"/>
              </a:spcAft>
              <a:tabLst>
                <a:tab pos="215900" algn="l"/>
              </a:tabLst>
            </a:pPr>
            <a:r>
              <a:rPr lang="en-US" sz="2400" kern="100" dirty="0">
                <a:solidFill>
                  <a:srgbClr val="000000"/>
                </a:solidFill>
                <a:effectLst/>
                <a:ea typeface="Calibri" panose="020F0502020204030204" pitchFamily="34" charset="0"/>
                <a:cs typeface="Times New Roman" panose="02020603050405020304" pitchFamily="18" charset="0"/>
              </a:rPr>
              <a:t>Runs concurrently with Short- or Long-term Disability </a:t>
            </a:r>
            <a:endParaRPr lang="en-US" sz="24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br>
              <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br>
            <a:endParaRPr lang="en-US"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8" descr="A person and a child on a couch&#10;&#10;Description automatically generated">
            <a:extLst>
              <a:ext uri="{FF2B5EF4-FFF2-40B4-BE49-F238E27FC236}">
                <a16:creationId xmlns:a16="http://schemas.microsoft.com/office/drawing/2014/main" id="{6EFB553E-DDC6-4021-22E3-393DA07DA3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16934"/>
            <a:ext cx="6096000" cy="6052728"/>
          </a:xfrm>
          <a:prstGeom prst="rect">
            <a:avLst/>
          </a:prstGeom>
        </p:spPr>
      </p:pic>
    </p:spTree>
    <p:extLst>
      <p:ext uri="{BB962C8B-B14F-4D97-AF65-F5344CB8AC3E}">
        <p14:creationId xmlns:p14="http://schemas.microsoft.com/office/powerpoint/2010/main" val="17593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548C-692B-9C2A-A870-40F482EE7A4D}"/>
              </a:ext>
            </a:extLst>
          </p:cNvPr>
          <p:cNvSpPr>
            <a:spLocks noGrp="1"/>
          </p:cNvSpPr>
          <p:nvPr>
            <p:ph type="title"/>
          </p:nvPr>
        </p:nvSpPr>
        <p:spPr/>
        <p:txBody>
          <a:bodyPr/>
          <a:lstStyle/>
          <a:p>
            <a:pPr eaLnBrk="0" hangingPunct="0"/>
            <a:r>
              <a:rPr lang="en-US" dirty="0">
                <a:solidFill>
                  <a:srgbClr val="002243"/>
                </a:solidFill>
              </a:rPr>
              <a:t>Other Leaves of Absence</a:t>
            </a:r>
          </a:p>
        </p:txBody>
      </p:sp>
      <p:graphicFrame>
        <p:nvGraphicFramePr>
          <p:cNvPr id="3" name="Content Placeholder 5">
            <a:extLst>
              <a:ext uri="{FF2B5EF4-FFF2-40B4-BE49-F238E27FC236}">
                <a16:creationId xmlns:a16="http://schemas.microsoft.com/office/drawing/2014/main" id="{DFCDF102-C85E-9F43-B06C-E7F278BE7868}"/>
              </a:ext>
            </a:extLst>
          </p:cNvPr>
          <p:cNvGraphicFramePr>
            <a:graphicFrameLocks/>
          </p:cNvGraphicFramePr>
          <p:nvPr>
            <p:extLst>
              <p:ext uri="{D42A27DB-BD31-4B8C-83A1-F6EECF244321}">
                <p14:modId xmlns:p14="http://schemas.microsoft.com/office/powerpoint/2010/main" val="147823334"/>
              </p:ext>
            </p:extLst>
          </p:nvPr>
        </p:nvGraphicFramePr>
        <p:xfrm>
          <a:off x="604837" y="1392766"/>
          <a:ext cx="10887915" cy="4072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8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AC29-8B91-AEA5-D48C-270BF84013B0}"/>
              </a:ext>
            </a:extLst>
          </p:cNvPr>
          <p:cNvSpPr>
            <a:spLocks noGrp="1"/>
          </p:cNvSpPr>
          <p:nvPr>
            <p:ph type="title"/>
          </p:nvPr>
        </p:nvSpPr>
        <p:spPr/>
        <p:txBody>
          <a:bodyPr/>
          <a:lstStyle/>
          <a:p>
            <a:pPr eaLnBrk="0" hangingPunct="0"/>
            <a:r>
              <a:rPr lang="en-US" dirty="0">
                <a:solidFill>
                  <a:srgbClr val="002243"/>
                </a:solidFill>
              </a:rPr>
              <a:t>LG Health-provided Short-term Disability</a:t>
            </a:r>
          </a:p>
        </p:txBody>
      </p:sp>
      <p:sp>
        <p:nvSpPr>
          <p:cNvPr id="15" name="TextBox 14">
            <a:extLst>
              <a:ext uri="{FF2B5EF4-FFF2-40B4-BE49-F238E27FC236}">
                <a16:creationId xmlns:a16="http://schemas.microsoft.com/office/drawing/2014/main" id="{42595B6D-A4F3-5E38-3A94-432524B81F2F}"/>
              </a:ext>
            </a:extLst>
          </p:cNvPr>
          <p:cNvSpPr txBox="1"/>
          <p:nvPr/>
        </p:nvSpPr>
        <p:spPr bwMode="auto">
          <a:xfrm>
            <a:off x="3416975" y="2178481"/>
            <a:ext cx="3039246" cy="492443"/>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Short-term Disability — 100%</a:t>
            </a:r>
          </a:p>
          <a:p>
            <a:pPr algn="ctr"/>
            <a:r>
              <a:rPr lang="en-US" sz="1600" dirty="0">
                <a:solidFill>
                  <a:schemeClr val="bg1"/>
                </a:solidFill>
              </a:rPr>
              <a:t>Up to 83 days of earned </a:t>
            </a:r>
            <a:r>
              <a:rPr lang="en-US" sz="1600" dirty="0" err="1">
                <a:solidFill>
                  <a:schemeClr val="bg1"/>
                </a:solidFill>
              </a:rPr>
              <a:t>hurs</a:t>
            </a:r>
            <a:endParaRPr lang="en-US" sz="1600" dirty="0">
              <a:solidFill>
                <a:schemeClr val="bg1"/>
              </a:solidFill>
            </a:endParaRPr>
          </a:p>
        </p:txBody>
      </p:sp>
      <p:sp>
        <p:nvSpPr>
          <p:cNvPr id="16" name="Content Placeholder 2">
            <a:extLst>
              <a:ext uri="{FF2B5EF4-FFF2-40B4-BE49-F238E27FC236}">
                <a16:creationId xmlns:a16="http://schemas.microsoft.com/office/drawing/2014/main" id="{F303C864-27C1-2876-6209-F4AA731A2512}"/>
              </a:ext>
            </a:extLst>
          </p:cNvPr>
          <p:cNvSpPr txBox="1">
            <a:spLocks/>
          </p:cNvSpPr>
          <p:nvPr/>
        </p:nvSpPr>
        <p:spPr>
          <a:xfrm>
            <a:off x="560064" y="1659467"/>
            <a:ext cx="8009742" cy="570249"/>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326A8B"/>
                </a:solidFill>
              </a:rPr>
              <a:t>LG Health-Provided — % of Pay</a:t>
            </a:r>
          </a:p>
        </p:txBody>
      </p:sp>
      <p:sp>
        <p:nvSpPr>
          <p:cNvPr id="17" name="Rectangle 16">
            <a:extLst>
              <a:ext uri="{FF2B5EF4-FFF2-40B4-BE49-F238E27FC236}">
                <a16:creationId xmlns:a16="http://schemas.microsoft.com/office/drawing/2014/main" id="{82F95683-0CD9-325D-A9C6-DC15A2D15E51}"/>
              </a:ext>
            </a:extLst>
          </p:cNvPr>
          <p:cNvSpPr/>
          <p:nvPr/>
        </p:nvSpPr>
        <p:spPr bwMode="auto">
          <a:xfrm>
            <a:off x="4721230" y="2423847"/>
            <a:ext cx="4236503" cy="1286843"/>
          </a:xfrm>
          <a:prstGeom prst="rect">
            <a:avLst/>
          </a:prstGeom>
          <a:solidFill>
            <a:srgbClr val="326A8B"/>
          </a:solidFill>
          <a:ln w="9525" cap="flat" cmpd="sng" algn="ctr">
            <a:solidFill>
              <a:srgbClr val="326A8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TextBox 17">
            <a:extLst>
              <a:ext uri="{FF2B5EF4-FFF2-40B4-BE49-F238E27FC236}">
                <a16:creationId xmlns:a16="http://schemas.microsoft.com/office/drawing/2014/main" id="{296FD99F-24F8-310D-1033-432E7F489CCA}"/>
              </a:ext>
            </a:extLst>
          </p:cNvPr>
          <p:cNvSpPr txBox="1"/>
          <p:nvPr/>
        </p:nvSpPr>
        <p:spPr bwMode="auto">
          <a:xfrm>
            <a:off x="4986051" y="2814391"/>
            <a:ext cx="3706860" cy="492443"/>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Short-term Disability — 100%</a:t>
            </a:r>
          </a:p>
          <a:p>
            <a:pPr algn="ctr"/>
            <a:r>
              <a:rPr lang="en-US" sz="1600" dirty="0">
                <a:solidFill>
                  <a:schemeClr val="bg1"/>
                </a:solidFill>
              </a:rPr>
              <a:t>Up to 83 calendar days of earned hours</a:t>
            </a:r>
          </a:p>
        </p:txBody>
      </p:sp>
      <p:sp>
        <p:nvSpPr>
          <p:cNvPr id="19" name="Rectangle 18">
            <a:extLst>
              <a:ext uri="{FF2B5EF4-FFF2-40B4-BE49-F238E27FC236}">
                <a16:creationId xmlns:a16="http://schemas.microsoft.com/office/drawing/2014/main" id="{ABF5943E-F7A4-E479-2A08-92B3F932B93B}"/>
              </a:ext>
            </a:extLst>
          </p:cNvPr>
          <p:cNvSpPr/>
          <p:nvPr/>
        </p:nvSpPr>
        <p:spPr bwMode="auto">
          <a:xfrm>
            <a:off x="609600" y="2423847"/>
            <a:ext cx="3812644" cy="1286843"/>
          </a:xfrm>
          <a:prstGeom prst="rect">
            <a:avLst/>
          </a:prstGeom>
          <a:solidFill>
            <a:srgbClr val="8B0C26"/>
          </a:solidFill>
          <a:ln w="9525" cap="flat" cmpd="sng" algn="ctr">
            <a:solidFill>
              <a:srgbClr val="326A8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20" name="TextBox 19">
            <a:extLst>
              <a:ext uri="{FF2B5EF4-FFF2-40B4-BE49-F238E27FC236}">
                <a16:creationId xmlns:a16="http://schemas.microsoft.com/office/drawing/2014/main" id="{612D1DA5-1A77-38A4-1318-C454A0E44D6F}"/>
              </a:ext>
            </a:extLst>
          </p:cNvPr>
          <p:cNvSpPr txBox="1"/>
          <p:nvPr/>
        </p:nvSpPr>
        <p:spPr bwMode="auto">
          <a:xfrm>
            <a:off x="1178903" y="2691281"/>
            <a:ext cx="2549237" cy="738664"/>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Paid Time Off— 100%</a:t>
            </a:r>
          </a:p>
          <a:p>
            <a:pPr algn="ctr"/>
            <a:r>
              <a:rPr lang="en-US" sz="1600" dirty="0">
                <a:solidFill>
                  <a:schemeClr val="bg1"/>
                </a:solidFill>
              </a:rPr>
              <a:t>Up to 7 calendar days</a:t>
            </a:r>
          </a:p>
          <a:p>
            <a:pPr algn="ctr"/>
            <a:r>
              <a:rPr lang="en-US" sz="1600" dirty="0">
                <a:solidFill>
                  <a:schemeClr val="bg1"/>
                </a:solidFill>
              </a:rPr>
              <a:t>of earned hours</a:t>
            </a:r>
          </a:p>
        </p:txBody>
      </p:sp>
      <p:sp>
        <p:nvSpPr>
          <p:cNvPr id="4" name="TextBox 3">
            <a:extLst>
              <a:ext uri="{FF2B5EF4-FFF2-40B4-BE49-F238E27FC236}">
                <a16:creationId xmlns:a16="http://schemas.microsoft.com/office/drawing/2014/main" id="{88803DDB-DE0C-D40A-92A8-F4240FB8305D}"/>
              </a:ext>
            </a:extLst>
          </p:cNvPr>
          <p:cNvSpPr txBox="1"/>
          <p:nvPr/>
        </p:nvSpPr>
        <p:spPr bwMode="auto">
          <a:xfrm>
            <a:off x="653398" y="5444928"/>
            <a:ext cx="300082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1800" b="1" dirty="0">
                <a:solidFill>
                  <a:srgbClr val="8B0C26"/>
                </a:solidFill>
              </a:rPr>
              <a:t>Eligibility: .5 FTE or greater</a:t>
            </a:r>
          </a:p>
        </p:txBody>
      </p:sp>
    </p:spTree>
    <p:extLst>
      <p:ext uri="{BB962C8B-B14F-4D97-AF65-F5344CB8AC3E}">
        <p14:creationId xmlns:p14="http://schemas.microsoft.com/office/powerpoint/2010/main" val="324627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AC29-8B91-AEA5-D48C-270BF84013B0}"/>
              </a:ext>
            </a:extLst>
          </p:cNvPr>
          <p:cNvSpPr>
            <a:spLocks noGrp="1"/>
          </p:cNvSpPr>
          <p:nvPr>
            <p:ph type="title"/>
          </p:nvPr>
        </p:nvSpPr>
        <p:spPr/>
        <p:txBody>
          <a:bodyPr/>
          <a:lstStyle/>
          <a:p>
            <a:pPr eaLnBrk="0" hangingPunct="0"/>
            <a:r>
              <a:rPr lang="en-US" dirty="0">
                <a:solidFill>
                  <a:srgbClr val="002243"/>
                </a:solidFill>
              </a:rPr>
              <a:t>LG Health-provided Long-term Disability</a:t>
            </a:r>
          </a:p>
        </p:txBody>
      </p:sp>
      <p:sp>
        <p:nvSpPr>
          <p:cNvPr id="15" name="TextBox 14">
            <a:extLst>
              <a:ext uri="{FF2B5EF4-FFF2-40B4-BE49-F238E27FC236}">
                <a16:creationId xmlns:a16="http://schemas.microsoft.com/office/drawing/2014/main" id="{42595B6D-A4F3-5E38-3A94-432524B81F2F}"/>
              </a:ext>
            </a:extLst>
          </p:cNvPr>
          <p:cNvSpPr txBox="1"/>
          <p:nvPr/>
        </p:nvSpPr>
        <p:spPr bwMode="auto">
          <a:xfrm>
            <a:off x="3416975" y="2161545"/>
            <a:ext cx="3039246" cy="492443"/>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Short-term Disability — 100%</a:t>
            </a:r>
          </a:p>
          <a:p>
            <a:pPr algn="ctr"/>
            <a:r>
              <a:rPr lang="en-US" sz="1600" dirty="0">
                <a:solidFill>
                  <a:schemeClr val="bg1"/>
                </a:solidFill>
              </a:rPr>
              <a:t>Up to 83 days of earned </a:t>
            </a:r>
            <a:r>
              <a:rPr lang="en-US" sz="1600" dirty="0" err="1">
                <a:solidFill>
                  <a:schemeClr val="bg1"/>
                </a:solidFill>
              </a:rPr>
              <a:t>hurs</a:t>
            </a:r>
            <a:endParaRPr lang="en-US" sz="1600" dirty="0">
              <a:solidFill>
                <a:schemeClr val="bg1"/>
              </a:solidFill>
            </a:endParaRPr>
          </a:p>
        </p:txBody>
      </p:sp>
      <p:sp>
        <p:nvSpPr>
          <p:cNvPr id="16" name="Content Placeholder 2">
            <a:extLst>
              <a:ext uri="{FF2B5EF4-FFF2-40B4-BE49-F238E27FC236}">
                <a16:creationId xmlns:a16="http://schemas.microsoft.com/office/drawing/2014/main" id="{F303C864-27C1-2876-6209-F4AA731A2512}"/>
              </a:ext>
            </a:extLst>
          </p:cNvPr>
          <p:cNvSpPr txBox="1">
            <a:spLocks/>
          </p:cNvSpPr>
          <p:nvPr/>
        </p:nvSpPr>
        <p:spPr>
          <a:xfrm>
            <a:off x="560064" y="1642531"/>
            <a:ext cx="8009742" cy="570249"/>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326A8B"/>
                </a:solidFill>
              </a:rPr>
              <a:t>LG Health-Provided — % of Pay</a:t>
            </a:r>
          </a:p>
        </p:txBody>
      </p:sp>
      <p:sp>
        <p:nvSpPr>
          <p:cNvPr id="17" name="Rectangle 16">
            <a:extLst>
              <a:ext uri="{FF2B5EF4-FFF2-40B4-BE49-F238E27FC236}">
                <a16:creationId xmlns:a16="http://schemas.microsoft.com/office/drawing/2014/main" id="{82F95683-0CD9-325D-A9C6-DC15A2D15E51}"/>
              </a:ext>
            </a:extLst>
          </p:cNvPr>
          <p:cNvSpPr/>
          <p:nvPr/>
        </p:nvSpPr>
        <p:spPr bwMode="auto">
          <a:xfrm>
            <a:off x="3739097" y="2393056"/>
            <a:ext cx="3307161" cy="1286843"/>
          </a:xfrm>
          <a:prstGeom prst="rect">
            <a:avLst/>
          </a:prstGeom>
          <a:solidFill>
            <a:srgbClr val="326A8B"/>
          </a:solidFill>
          <a:ln w="9525" cap="flat" cmpd="sng" algn="ctr">
            <a:solidFill>
              <a:srgbClr val="326A8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TextBox 17">
            <a:extLst>
              <a:ext uri="{FF2B5EF4-FFF2-40B4-BE49-F238E27FC236}">
                <a16:creationId xmlns:a16="http://schemas.microsoft.com/office/drawing/2014/main" id="{296FD99F-24F8-310D-1033-432E7F489CCA}"/>
              </a:ext>
            </a:extLst>
          </p:cNvPr>
          <p:cNvSpPr txBox="1"/>
          <p:nvPr/>
        </p:nvSpPr>
        <p:spPr bwMode="auto">
          <a:xfrm>
            <a:off x="3865208" y="2691137"/>
            <a:ext cx="3039246" cy="738664"/>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Short-term Disability — 100%</a:t>
            </a:r>
          </a:p>
          <a:p>
            <a:pPr algn="ctr"/>
            <a:r>
              <a:rPr lang="en-US" sz="1600" dirty="0">
                <a:solidFill>
                  <a:schemeClr val="bg1"/>
                </a:solidFill>
              </a:rPr>
              <a:t>Up to 83 calendar days </a:t>
            </a:r>
            <a:br>
              <a:rPr lang="en-US" sz="1600" dirty="0">
                <a:solidFill>
                  <a:schemeClr val="bg1"/>
                </a:solidFill>
              </a:rPr>
            </a:br>
            <a:r>
              <a:rPr lang="en-US" sz="1600" dirty="0">
                <a:solidFill>
                  <a:schemeClr val="bg1"/>
                </a:solidFill>
              </a:rPr>
              <a:t>of earned hours</a:t>
            </a:r>
          </a:p>
        </p:txBody>
      </p:sp>
      <p:sp>
        <p:nvSpPr>
          <p:cNvPr id="19" name="Rectangle 18">
            <a:extLst>
              <a:ext uri="{FF2B5EF4-FFF2-40B4-BE49-F238E27FC236}">
                <a16:creationId xmlns:a16="http://schemas.microsoft.com/office/drawing/2014/main" id="{ABF5943E-F7A4-E479-2A08-92B3F932B93B}"/>
              </a:ext>
            </a:extLst>
          </p:cNvPr>
          <p:cNvSpPr/>
          <p:nvPr/>
        </p:nvSpPr>
        <p:spPr bwMode="auto">
          <a:xfrm>
            <a:off x="609600" y="2406911"/>
            <a:ext cx="2976282" cy="1286843"/>
          </a:xfrm>
          <a:prstGeom prst="rect">
            <a:avLst/>
          </a:prstGeom>
          <a:solidFill>
            <a:srgbClr val="8B0C26"/>
          </a:solidFill>
          <a:ln w="9525" cap="flat" cmpd="sng" algn="ctr">
            <a:solidFill>
              <a:srgbClr val="326A8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20" name="TextBox 19">
            <a:extLst>
              <a:ext uri="{FF2B5EF4-FFF2-40B4-BE49-F238E27FC236}">
                <a16:creationId xmlns:a16="http://schemas.microsoft.com/office/drawing/2014/main" id="{612D1DA5-1A77-38A4-1318-C454A0E44D6F}"/>
              </a:ext>
            </a:extLst>
          </p:cNvPr>
          <p:cNvSpPr txBox="1"/>
          <p:nvPr/>
        </p:nvSpPr>
        <p:spPr bwMode="auto">
          <a:xfrm>
            <a:off x="840236" y="2674345"/>
            <a:ext cx="2549237" cy="738664"/>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Paid Time Off — 100%</a:t>
            </a:r>
          </a:p>
          <a:p>
            <a:pPr algn="ctr"/>
            <a:r>
              <a:rPr lang="en-US" sz="1600" dirty="0">
                <a:solidFill>
                  <a:schemeClr val="bg1"/>
                </a:solidFill>
              </a:rPr>
              <a:t>Up to 7 calendar days</a:t>
            </a:r>
          </a:p>
          <a:p>
            <a:pPr algn="ctr"/>
            <a:r>
              <a:rPr lang="en-US" sz="1600" dirty="0">
                <a:solidFill>
                  <a:schemeClr val="bg1"/>
                </a:solidFill>
              </a:rPr>
              <a:t>of earned hours</a:t>
            </a:r>
          </a:p>
        </p:txBody>
      </p:sp>
      <p:sp>
        <p:nvSpPr>
          <p:cNvPr id="21" name="Right Arrow 20">
            <a:extLst>
              <a:ext uri="{FF2B5EF4-FFF2-40B4-BE49-F238E27FC236}">
                <a16:creationId xmlns:a16="http://schemas.microsoft.com/office/drawing/2014/main" id="{98842A34-4F05-349D-A3AE-DFE6B9811891}"/>
              </a:ext>
            </a:extLst>
          </p:cNvPr>
          <p:cNvSpPr/>
          <p:nvPr/>
        </p:nvSpPr>
        <p:spPr bwMode="auto">
          <a:xfrm>
            <a:off x="7232073" y="1405462"/>
            <a:ext cx="4485794" cy="3251200"/>
          </a:xfrm>
          <a:prstGeom prst="rightArrow">
            <a:avLst/>
          </a:prstGeom>
          <a:solidFill>
            <a:srgbClr val="76717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22" name="TextBox 21">
            <a:extLst>
              <a:ext uri="{FF2B5EF4-FFF2-40B4-BE49-F238E27FC236}">
                <a16:creationId xmlns:a16="http://schemas.microsoft.com/office/drawing/2014/main" id="{9AC373E3-65E0-DC6D-A170-7DD45DDB7775}"/>
              </a:ext>
            </a:extLst>
          </p:cNvPr>
          <p:cNvSpPr txBox="1"/>
          <p:nvPr/>
        </p:nvSpPr>
        <p:spPr bwMode="auto">
          <a:xfrm>
            <a:off x="7351666" y="2647988"/>
            <a:ext cx="3875134" cy="615553"/>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2000" b="1" dirty="0">
                <a:solidFill>
                  <a:schemeClr val="bg1"/>
                </a:solidFill>
              </a:rPr>
              <a:t>Long-term Disability — 60%</a:t>
            </a:r>
          </a:p>
          <a:p>
            <a:pPr algn="ctr"/>
            <a:r>
              <a:rPr lang="en-US" sz="2000" dirty="0">
                <a:solidFill>
                  <a:schemeClr val="bg1"/>
                </a:solidFill>
              </a:rPr>
              <a:t>Day 91 through approved period</a:t>
            </a:r>
          </a:p>
        </p:txBody>
      </p:sp>
      <p:sp>
        <p:nvSpPr>
          <p:cNvPr id="3" name="TextBox 2">
            <a:extLst>
              <a:ext uri="{FF2B5EF4-FFF2-40B4-BE49-F238E27FC236}">
                <a16:creationId xmlns:a16="http://schemas.microsoft.com/office/drawing/2014/main" id="{927E49BE-6D2B-DCF2-34D7-744407D53543}"/>
              </a:ext>
            </a:extLst>
          </p:cNvPr>
          <p:cNvSpPr txBox="1"/>
          <p:nvPr/>
        </p:nvSpPr>
        <p:spPr bwMode="auto">
          <a:xfrm>
            <a:off x="653398" y="5444928"/>
            <a:ext cx="5257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1800" b="1" dirty="0">
                <a:solidFill>
                  <a:srgbClr val="8B0C26"/>
                </a:solidFill>
              </a:rPr>
              <a:t>Eligibility: One year of service, .8 FTE or greater</a:t>
            </a:r>
          </a:p>
        </p:txBody>
      </p:sp>
    </p:spTree>
    <p:extLst>
      <p:ext uri="{BB962C8B-B14F-4D97-AF65-F5344CB8AC3E}">
        <p14:creationId xmlns:p14="http://schemas.microsoft.com/office/powerpoint/2010/main" val="166544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AC29-8B91-AEA5-D48C-270BF84013B0}"/>
              </a:ext>
            </a:extLst>
          </p:cNvPr>
          <p:cNvSpPr>
            <a:spLocks noGrp="1"/>
          </p:cNvSpPr>
          <p:nvPr>
            <p:ph type="title"/>
          </p:nvPr>
        </p:nvSpPr>
        <p:spPr/>
        <p:txBody>
          <a:bodyPr/>
          <a:lstStyle/>
          <a:p>
            <a:pPr eaLnBrk="0" hangingPunct="0"/>
            <a:r>
              <a:rPr lang="en-US" dirty="0">
                <a:solidFill>
                  <a:srgbClr val="002243"/>
                </a:solidFill>
              </a:rPr>
              <a:t>Voluntary Short-term Disability</a:t>
            </a:r>
          </a:p>
        </p:txBody>
      </p:sp>
      <p:sp>
        <p:nvSpPr>
          <p:cNvPr id="15" name="TextBox 14">
            <a:extLst>
              <a:ext uri="{FF2B5EF4-FFF2-40B4-BE49-F238E27FC236}">
                <a16:creationId xmlns:a16="http://schemas.microsoft.com/office/drawing/2014/main" id="{42595B6D-A4F3-5E38-3A94-432524B81F2F}"/>
              </a:ext>
            </a:extLst>
          </p:cNvPr>
          <p:cNvSpPr txBox="1"/>
          <p:nvPr/>
        </p:nvSpPr>
        <p:spPr bwMode="auto">
          <a:xfrm>
            <a:off x="3416975" y="2263143"/>
            <a:ext cx="3039246" cy="492443"/>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Short-term Disability — 100%</a:t>
            </a:r>
          </a:p>
          <a:p>
            <a:pPr algn="ctr"/>
            <a:r>
              <a:rPr lang="en-US" sz="1600" dirty="0">
                <a:solidFill>
                  <a:schemeClr val="bg1"/>
                </a:solidFill>
              </a:rPr>
              <a:t>Up to 83 days of earned </a:t>
            </a:r>
            <a:r>
              <a:rPr lang="en-US" sz="1600" dirty="0" err="1">
                <a:solidFill>
                  <a:schemeClr val="bg1"/>
                </a:solidFill>
              </a:rPr>
              <a:t>hurs</a:t>
            </a:r>
            <a:endParaRPr lang="en-US" sz="1600" dirty="0">
              <a:solidFill>
                <a:schemeClr val="bg1"/>
              </a:solidFill>
            </a:endParaRPr>
          </a:p>
        </p:txBody>
      </p:sp>
      <p:sp>
        <p:nvSpPr>
          <p:cNvPr id="16" name="Content Placeholder 2">
            <a:extLst>
              <a:ext uri="{FF2B5EF4-FFF2-40B4-BE49-F238E27FC236}">
                <a16:creationId xmlns:a16="http://schemas.microsoft.com/office/drawing/2014/main" id="{F303C864-27C1-2876-6209-F4AA731A2512}"/>
              </a:ext>
            </a:extLst>
          </p:cNvPr>
          <p:cNvSpPr txBox="1">
            <a:spLocks/>
          </p:cNvSpPr>
          <p:nvPr/>
        </p:nvSpPr>
        <p:spPr>
          <a:xfrm>
            <a:off x="571226" y="1642531"/>
            <a:ext cx="8009742" cy="570249"/>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326A8B"/>
                </a:solidFill>
              </a:rPr>
              <a:t>LG Health-Provided — % of Pay</a:t>
            </a:r>
          </a:p>
        </p:txBody>
      </p:sp>
      <p:sp>
        <p:nvSpPr>
          <p:cNvPr id="17" name="Rectangle 16">
            <a:extLst>
              <a:ext uri="{FF2B5EF4-FFF2-40B4-BE49-F238E27FC236}">
                <a16:creationId xmlns:a16="http://schemas.microsoft.com/office/drawing/2014/main" id="{82F95683-0CD9-325D-A9C6-DC15A2D15E51}"/>
              </a:ext>
            </a:extLst>
          </p:cNvPr>
          <p:cNvSpPr/>
          <p:nvPr/>
        </p:nvSpPr>
        <p:spPr bwMode="auto">
          <a:xfrm>
            <a:off x="3739097" y="2389978"/>
            <a:ext cx="3307161" cy="1286843"/>
          </a:xfrm>
          <a:prstGeom prst="rect">
            <a:avLst/>
          </a:prstGeom>
          <a:solidFill>
            <a:srgbClr val="326A8B"/>
          </a:solidFill>
          <a:ln w="9525" cap="flat" cmpd="sng" algn="ctr">
            <a:solidFill>
              <a:srgbClr val="326A8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TextBox 17">
            <a:extLst>
              <a:ext uri="{FF2B5EF4-FFF2-40B4-BE49-F238E27FC236}">
                <a16:creationId xmlns:a16="http://schemas.microsoft.com/office/drawing/2014/main" id="{296FD99F-24F8-310D-1033-432E7F489CCA}"/>
              </a:ext>
            </a:extLst>
          </p:cNvPr>
          <p:cNvSpPr txBox="1"/>
          <p:nvPr/>
        </p:nvSpPr>
        <p:spPr bwMode="auto">
          <a:xfrm>
            <a:off x="3865208" y="2674204"/>
            <a:ext cx="3039246" cy="738664"/>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Short-term Disability — 100%</a:t>
            </a:r>
          </a:p>
          <a:p>
            <a:pPr algn="ctr"/>
            <a:r>
              <a:rPr lang="en-US" sz="1600" dirty="0">
                <a:solidFill>
                  <a:schemeClr val="bg1"/>
                </a:solidFill>
              </a:rPr>
              <a:t>Up to 83 calendar days </a:t>
            </a:r>
            <a:br>
              <a:rPr lang="en-US" sz="1600" dirty="0">
                <a:solidFill>
                  <a:schemeClr val="bg1"/>
                </a:solidFill>
              </a:rPr>
            </a:br>
            <a:r>
              <a:rPr lang="en-US" sz="1600" dirty="0">
                <a:solidFill>
                  <a:schemeClr val="bg1"/>
                </a:solidFill>
              </a:rPr>
              <a:t>of earned hours</a:t>
            </a:r>
          </a:p>
        </p:txBody>
      </p:sp>
      <p:sp>
        <p:nvSpPr>
          <p:cNvPr id="19" name="Rectangle 18">
            <a:extLst>
              <a:ext uri="{FF2B5EF4-FFF2-40B4-BE49-F238E27FC236}">
                <a16:creationId xmlns:a16="http://schemas.microsoft.com/office/drawing/2014/main" id="{ABF5943E-F7A4-E479-2A08-92B3F932B93B}"/>
              </a:ext>
            </a:extLst>
          </p:cNvPr>
          <p:cNvSpPr/>
          <p:nvPr/>
        </p:nvSpPr>
        <p:spPr bwMode="auto">
          <a:xfrm>
            <a:off x="609600" y="2389978"/>
            <a:ext cx="2976282" cy="1286843"/>
          </a:xfrm>
          <a:prstGeom prst="rect">
            <a:avLst/>
          </a:prstGeom>
          <a:solidFill>
            <a:srgbClr val="8B0C26"/>
          </a:solidFill>
          <a:ln w="9525" cap="flat" cmpd="sng" algn="ctr">
            <a:solidFill>
              <a:srgbClr val="326A8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20" name="TextBox 19">
            <a:extLst>
              <a:ext uri="{FF2B5EF4-FFF2-40B4-BE49-F238E27FC236}">
                <a16:creationId xmlns:a16="http://schemas.microsoft.com/office/drawing/2014/main" id="{612D1DA5-1A77-38A4-1318-C454A0E44D6F}"/>
              </a:ext>
            </a:extLst>
          </p:cNvPr>
          <p:cNvSpPr txBox="1"/>
          <p:nvPr/>
        </p:nvSpPr>
        <p:spPr bwMode="auto">
          <a:xfrm>
            <a:off x="840236" y="2657412"/>
            <a:ext cx="2549237" cy="738664"/>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Paid Time Off — 100%</a:t>
            </a:r>
          </a:p>
          <a:p>
            <a:pPr algn="ctr"/>
            <a:r>
              <a:rPr lang="en-US" sz="1600" dirty="0">
                <a:solidFill>
                  <a:schemeClr val="bg1"/>
                </a:solidFill>
              </a:rPr>
              <a:t>Up to 7calendar days</a:t>
            </a:r>
          </a:p>
          <a:p>
            <a:pPr algn="ctr"/>
            <a:r>
              <a:rPr lang="en-US" sz="1600" dirty="0">
                <a:solidFill>
                  <a:schemeClr val="bg1"/>
                </a:solidFill>
              </a:rPr>
              <a:t>of earned hours</a:t>
            </a:r>
          </a:p>
        </p:txBody>
      </p:sp>
      <p:sp>
        <p:nvSpPr>
          <p:cNvPr id="21" name="Right Arrow 20">
            <a:extLst>
              <a:ext uri="{FF2B5EF4-FFF2-40B4-BE49-F238E27FC236}">
                <a16:creationId xmlns:a16="http://schemas.microsoft.com/office/drawing/2014/main" id="{98842A34-4F05-349D-A3AE-DFE6B9811891}"/>
              </a:ext>
            </a:extLst>
          </p:cNvPr>
          <p:cNvSpPr/>
          <p:nvPr/>
        </p:nvSpPr>
        <p:spPr bwMode="auto">
          <a:xfrm>
            <a:off x="7232073" y="1787888"/>
            <a:ext cx="4216215" cy="2491196"/>
          </a:xfrm>
          <a:prstGeom prst="rightArrow">
            <a:avLst/>
          </a:prstGeom>
          <a:solidFill>
            <a:srgbClr val="76717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22" name="TextBox 21">
            <a:extLst>
              <a:ext uri="{FF2B5EF4-FFF2-40B4-BE49-F238E27FC236}">
                <a16:creationId xmlns:a16="http://schemas.microsoft.com/office/drawing/2014/main" id="{9AC373E3-65E0-DC6D-A170-7DD45DDB7775}"/>
              </a:ext>
            </a:extLst>
          </p:cNvPr>
          <p:cNvSpPr txBox="1"/>
          <p:nvPr/>
        </p:nvSpPr>
        <p:spPr bwMode="auto">
          <a:xfrm>
            <a:off x="7351666" y="2754165"/>
            <a:ext cx="3039246" cy="492443"/>
          </a:xfrm>
          <a:prstGeom prst="rect">
            <a:avLst/>
          </a:prstGeom>
          <a:noFill/>
          <a:ln>
            <a:noFill/>
          </a:ln>
          <a:effectLst/>
        </p:spPr>
        <p:txBody>
          <a:bodyPr vert="horz" wrap="square" lIns="0" tIns="0" rIns="0" bIns="0" numCol="1" rtlCol="0" anchor="b" anchorCtr="0" compatLnSpc="1">
            <a:prstTxWarp prst="textNoShape">
              <a:avLst/>
            </a:prstTxWarp>
            <a:spAutoFit/>
          </a:bodyPr>
          <a:lstStyle/>
          <a:p>
            <a:pPr algn="ctr"/>
            <a:r>
              <a:rPr lang="en-US" sz="1600" b="1" dirty="0">
                <a:solidFill>
                  <a:schemeClr val="bg1"/>
                </a:solidFill>
              </a:rPr>
              <a:t>Long-term Disability — 60%</a:t>
            </a:r>
          </a:p>
          <a:p>
            <a:pPr algn="ctr"/>
            <a:r>
              <a:rPr lang="en-US" sz="1600" dirty="0">
                <a:solidFill>
                  <a:schemeClr val="bg1"/>
                </a:solidFill>
              </a:rPr>
              <a:t>Day 91 through approved period</a:t>
            </a:r>
          </a:p>
        </p:txBody>
      </p:sp>
      <p:sp>
        <p:nvSpPr>
          <p:cNvPr id="23" name="Left Brace 22">
            <a:extLst>
              <a:ext uri="{FF2B5EF4-FFF2-40B4-BE49-F238E27FC236}">
                <a16:creationId xmlns:a16="http://schemas.microsoft.com/office/drawing/2014/main" id="{839034B9-E939-98F1-7E72-26EBBD0DD8E4}"/>
              </a:ext>
            </a:extLst>
          </p:cNvPr>
          <p:cNvSpPr/>
          <p:nvPr/>
        </p:nvSpPr>
        <p:spPr bwMode="auto">
          <a:xfrm rot="16200000">
            <a:off x="3575595" y="2348312"/>
            <a:ext cx="354513" cy="3314701"/>
          </a:xfrm>
          <a:prstGeom prst="leftBrace">
            <a:avLst/>
          </a:prstGeom>
          <a:noFill/>
          <a:ln w="28575" cap="flat" cmpd="sng" algn="ctr">
            <a:solidFill>
              <a:srgbClr val="326A8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24" name="Content Placeholder 2">
            <a:extLst>
              <a:ext uri="{FF2B5EF4-FFF2-40B4-BE49-F238E27FC236}">
                <a16:creationId xmlns:a16="http://schemas.microsoft.com/office/drawing/2014/main" id="{18529D2F-0847-CC93-24E3-4DC437A940E7}"/>
              </a:ext>
            </a:extLst>
          </p:cNvPr>
          <p:cNvSpPr txBox="1">
            <a:spLocks/>
          </p:cNvSpPr>
          <p:nvPr/>
        </p:nvSpPr>
        <p:spPr>
          <a:xfrm>
            <a:off x="1857761" y="4341026"/>
            <a:ext cx="3801179" cy="567108"/>
          </a:xfrm>
          <a:prstGeom prst="rect">
            <a:avLst/>
          </a:prstGeom>
        </p:spPr>
        <p:txBody>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8B0C26"/>
                </a:solidFill>
              </a:rPr>
              <a:t>Voluntary STD can help</a:t>
            </a:r>
          </a:p>
        </p:txBody>
      </p:sp>
    </p:spTree>
    <p:extLst>
      <p:ext uri="{BB962C8B-B14F-4D97-AF65-F5344CB8AC3E}">
        <p14:creationId xmlns:p14="http://schemas.microsoft.com/office/powerpoint/2010/main" val="2480166243"/>
      </p:ext>
    </p:extLst>
  </p:cSld>
  <p:clrMapOvr>
    <a:masterClrMapping/>
  </p:clrMapOvr>
</p:sld>
</file>

<file path=ppt/theme/theme1.xml><?xml version="1.0" encoding="utf-8"?>
<a:theme xmlns:a="http://schemas.openxmlformats.org/drawingml/2006/main" name="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_Medicine_Powerpoint_Template 2020" id="{B3B9771E-1FEB-443D-BBA7-66004D85DDB7}" vid="{0A0F201A-F2BA-4EBE-8328-C37F05437FC0}"/>
    </a:ext>
  </a:extLst>
</a:theme>
</file>

<file path=ppt/theme/theme2.xml><?xml version="1.0" encoding="utf-8"?>
<a:theme xmlns:a="http://schemas.openxmlformats.org/drawingml/2006/main" name="1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_Medicine_Powerpoint_Template 2020" id="{B3B9771E-1FEB-443D-BBA7-66004D85DDB7}" vid="{0A0F201A-F2BA-4EBE-8328-C37F05437FC0}"/>
    </a:ext>
  </a:extLst>
</a:theme>
</file>

<file path=ppt/theme/theme4.xml><?xml version="1.0" encoding="utf-8"?>
<a:theme xmlns:a="http://schemas.openxmlformats.org/drawingml/2006/main" name="3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Penn Medicine Template 2009">
  <a:themeElements>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Penn_Medicine_Powerpoint_Template 2020</Template>
  <TotalTime>11501</TotalTime>
  <Pages>32</Pages>
  <Words>1580</Words>
  <Application>Microsoft Office PowerPoint</Application>
  <PresentationFormat>Widescreen</PresentationFormat>
  <Paragraphs>132</Paragraphs>
  <Slides>12</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Arial</vt:lpstr>
      <vt:lpstr>Arial Black</vt:lpstr>
      <vt:lpstr>Calibri</vt:lpstr>
      <vt:lpstr>Franklin Gothic Book</vt:lpstr>
      <vt:lpstr>Helvetica</vt:lpstr>
      <vt:lpstr>Lucida Grande</vt:lpstr>
      <vt:lpstr>Times New Roman</vt:lpstr>
      <vt:lpstr>Wingdings</vt:lpstr>
      <vt:lpstr>Penn Medicine Template 2009</vt:lpstr>
      <vt:lpstr>1_Penn Medicine Template 2009</vt:lpstr>
      <vt:lpstr>2_Penn Medicine Template 2009</vt:lpstr>
      <vt:lpstr>3_Penn Medicine Template 2009</vt:lpstr>
      <vt:lpstr>4_Penn Medicine Template 2009</vt:lpstr>
      <vt:lpstr>Get to Know Your Time Off and Disability Benefits</vt:lpstr>
      <vt:lpstr>Paid Time Off</vt:lpstr>
      <vt:lpstr>Holidays</vt:lpstr>
      <vt:lpstr>Paid Parental Time</vt:lpstr>
      <vt:lpstr>Family and Medical Leave</vt:lpstr>
      <vt:lpstr>Other Leaves of Absence</vt:lpstr>
      <vt:lpstr>LG Health-provided Short-term Disability</vt:lpstr>
      <vt:lpstr>LG Health-provided Long-term Disability</vt:lpstr>
      <vt:lpstr>Voluntary Short-term Disability</vt:lpstr>
      <vt:lpstr>Voluntary Long-term Disability</vt:lpstr>
      <vt:lpstr>Notice of Leave</vt:lpstr>
      <vt:lpstr>PowerPoint Presentation</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dc:title>
  <dc:subject> </dc:subject>
  <dc:creator>David Pegues</dc:creator>
  <cp:keywords/>
  <dc:description/>
  <cp:lastModifiedBy>Bartelssmith, Julie</cp:lastModifiedBy>
  <cp:revision>471</cp:revision>
  <cp:lastPrinted>2020-08-17T19:56:28Z</cp:lastPrinted>
  <dcterms:created xsi:type="dcterms:W3CDTF">2020-02-27T15:49:44Z</dcterms:created>
  <dcterms:modified xsi:type="dcterms:W3CDTF">2024-05-23T21:03:35Z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cdf243-b9b0-4f63-8694-76742e4201b7_Enabled">
    <vt:lpwstr>true</vt:lpwstr>
  </property>
  <property fmtid="{D5CDD505-2E9C-101B-9397-08002B2CF9AE}" pid="3" name="MSIP_Label_1ecdf243-b9b0-4f63-8694-76742e4201b7_SetDate">
    <vt:lpwstr>2024-03-29T14:35:30Z</vt:lpwstr>
  </property>
  <property fmtid="{D5CDD505-2E9C-101B-9397-08002B2CF9AE}" pid="4" name="MSIP_Label_1ecdf243-b9b0-4f63-8694-76742e4201b7_Method">
    <vt:lpwstr>Standard</vt:lpwstr>
  </property>
  <property fmtid="{D5CDD505-2E9C-101B-9397-08002B2CF9AE}" pid="5" name="MSIP_Label_1ecdf243-b9b0-4f63-8694-76742e4201b7_Name">
    <vt:lpwstr>Proprietary general</vt:lpwstr>
  </property>
  <property fmtid="{D5CDD505-2E9C-101B-9397-08002B2CF9AE}" pid="6" name="MSIP_Label_1ecdf243-b9b0-4f63-8694-76742e4201b7_SiteId">
    <vt:lpwstr>fabb61b8-3afe-4e75-b934-a47f782b8cd7</vt:lpwstr>
  </property>
  <property fmtid="{D5CDD505-2E9C-101B-9397-08002B2CF9AE}" pid="7" name="MSIP_Label_1ecdf243-b9b0-4f63-8694-76742e4201b7_ActionId">
    <vt:lpwstr>7ebb3e12-456e-47de-afbe-703090563263</vt:lpwstr>
  </property>
  <property fmtid="{D5CDD505-2E9C-101B-9397-08002B2CF9AE}" pid="8" name="MSIP_Label_1ecdf243-b9b0-4f63-8694-76742e4201b7_ContentBits">
    <vt:lpwstr>0</vt:lpwstr>
  </property>
</Properties>
</file>